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comments+xml" PartName="/ppt/comments/comment2.xml"/>
  <Override ContentType="application/vnd.openxmlformats-officedocument.presentationml.comments+xml" PartName="/ppt/comments/comment3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</p:sldIdLst>
  <p:sldSz cy="5143500" cx="9144000"/>
  <p:notesSz cx="6858000" cy="9144000"/>
  <p:embeddedFontLst>
    <p:embeddedFont>
      <p:font typeface="Roboto"/>
      <p:regular r:id="rId35"/>
      <p:bold r:id="rId36"/>
      <p:italic r:id="rId37"/>
      <p:boldItalic r:id="rId38"/>
    </p:embeddedFont>
    <p:embeddedFont>
      <p:font typeface="Nunito"/>
      <p:regular r:id="rId39"/>
      <p:bold r:id="rId40"/>
      <p:italic r:id="rId41"/>
      <p:boldItalic r:id="rId42"/>
    </p:embeddedFont>
    <p:embeddedFont>
      <p:font typeface="Gill Sans"/>
      <p:regular r:id="rId43"/>
      <p:bold r:id="rId44"/>
    </p:embeddedFont>
    <p:embeddedFont>
      <p:font typeface="Open Sans"/>
      <p:regular r:id="rId45"/>
      <p:bold r:id="rId46"/>
      <p:italic r:id="rId47"/>
      <p:boldItalic r:id="rId48"/>
    </p:embeddedFont>
    <p:embeddedFont>
      <p:font typeface="Century Gothic"/>
      <p:regular r:id="rId49"/>
      <p:bold r:id="rId50"/>
      <p:italic r:id="rId51"/>
      <p:boldItalic r:id="rId5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3" name="MachineLearning JournalClub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Nunito-bold.fntdata"/><Relationship Id="rId42" Type="http://schemas.openxmlformats.org/officeDocument/2006/relationships/font" Target="fonts/Nunito-boldItalic.fntdata"/><Relationship Id="rId41" Type="http://schemas.openxmlformats.org/officeDocument/2006/relationships/font" Target="fonts/Nunito-italic.fntdata"/><Relationship Id="rId44" Type="http://schemas.openxmlformats.org/officeDocument/2006/relationships/font" Target="fonts/GillSans-bold.fntdata"/><Relationship Id="rId43" Type="http://schemas.openxmlformats.org/officeDocument/2006/relationships/font" Target="fonts/GillSans-regular.fntdata"/><Relationship Id="rId46" Type="http://schemas.openxmlformats.org/officeDocument/2006/relationships/font" Target="fonts/OpenSans-bold.fntdata"/><Relationship Id="rId45" Type="http://schemas.openxmlformats.org/officeDocument/2006/relationships/font" Target="fonts/OpenSans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commentAuthors" Target="commentAuthors.xml"/><Relationship Id="rId9" Type="http://schemas.openxmlformats.org/officeDocument/2006/relationships/slide" Target="slides/slide3.xml"/><Relationship Id="rId48" Type="http://schemas.openxmlformats.org/officeDocument/2006/relationships/font" Target="fonts/OpenSans-boldItalic.fntdata"/><Relationship Id="rId47" Type="http://schemas.openxmlformats.org/officeDocument/2006/relationships/font" Target="fonts/OpenSans-italic.fntdata"/><Relationship Id="rId49" Type="http://schemas.openxmlformats.org/officeDocument/2006/relationships/font" Target="fonts/CenturyGothic-regular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font" Target="fonts/Roboto-regular.fntdata"/><Relationship Id="rId34" Type="http://schemas.openxmlformats.org/officeDocument/2006/relationships/slide" Target="slides/slide28.xml"/><Relationship Id="rId37" Type="http://schemas.openxmlformats.org/officeDocument/2006/relationships/font" Target="fonts/Roboto-italic.fntdata"/><Relationship Id="rId36" Type="http://schemas.openxmlformats.org/officeDocument/2006/relationships/font" Target="fonts/Roboto-bold.fntdata"/><Relationship Id="rId39" Type="http://schemas.openxmlformats.org/officeDocument/2006/relationships/font" Target="fonts/Nunito-regular.fntdata"/><Relationship Id="rId38" Type="http://schemas.openxmlformats.org/officeDocument/2006/relationships/font" Target="fonts/Roboto-boldItalic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CenturyGothic-italic.fntdata"/><Relationship Id="rId50" Type="http://schemas.openxmlformats.org/officeDocument/2006/relationships/font" Target="fonts/CenturyGothic-bold.fntdata"/><Relationship Id="rId52" Type="http://schemas.openxmlformats.org/officeDocument/2006/relationships/font" Target="fonts/CenturyGothic-bold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2-12-12T09:55:30.991">
    <p:pos x="6000" y="0"/>
    <p:text>elettrodi passivi ed attivi: gli elettrodi passivi necessitano di un circuito di amplificazione esterna; mentre gli elettrodi attivi  hanno già integrato il circuito di pre-amplificazione, i quali già permettono di  ridurre il rumore in ingresso</p:text>
  </p:cm>
</p:cmLst>
</file>

<file path=ppt/comments/comment2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2" dt="2022-12-11T22:52:11.284">
    <p:pos x="6000" y="0"/>
    <p:text>da scrivere che è applicabile online perchè è un sistema causale
Conviene usare filtri IIR visto che le applicazioni di bCI sono prevalentemente online.</p:text>
  </p:cm>
</p:cmLst>
</file>

<file path=ppt/comments/comment3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3" dt="2022-12-11T22:52:40.511">
    <p:pos x="6000" y="0"/>
    <p:text>da scrivere che non è applicabile online perchè è un sistema non causale.
Un sistema è chiamato causale se l’output y(n) in qualsiasi istante n dipende solamente da valori x(m) per m ≤ n, altrimenti è non causale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b0c1a84ed9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b0c1a84ed9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b0c1a84ed9_2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b0c1a84ed9_2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b0c1a84ed9_2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1b0c1a84ed9_2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b0c1a84ed9_2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1b0c1a84ed9_2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1b0c1a84ed9_2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1b0c1a84ed9_2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1b0edc0711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1b0edc0711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1b0c1a84ed9_2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1b0c1a84ed9_2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b2694de8e3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1b2694de8e3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b0c1a84ed9_2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1b0c1a84ed9_2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b0c1a84ed9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b0c1a84ed9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b0c1a84ed9_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1b0c1a84ed9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1b0c1a84ed9_0_24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" name="Google Shape;61;g1b0c1a84ed9_0_2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b0c1a84ed9_2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1b0c1a84ed9_2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b235056378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1b235056378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1b235056378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1b235056378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1b0c1a84ed9_0_2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2" name="Google Shape;292;g1b0c1a84ed9_0_2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b0e7cf69e2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b0e7cf69e2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1aee16370c6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1aee16370c6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1b0e7cf69e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1b0e7cf69e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1ae1a56fcb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1ae1a56fcb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1b0c1a84ed9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1b0c1a84ed9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1b0c1a84ed9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1b0c1a84ed9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Il framework delle BCI è molto articolato e si compone di diverse fasi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e la cosa interessante è che noi possiamo contribuire a ognuna di questa fare, e sia esercitarci a usare tecniche conosciute, sia a costruire tecniche innovative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b0c1a84ed9_0_2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5" name="Google Shape;95;g1b0c1a84ed9_0_2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b0c1a84ed9_0_2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5" name="Google Shape;105;g1b0c1a84ed9_0_2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b0c1a84ed9_2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1b0c1a84ed9_2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1b0c1a84ed9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1b0c1a84ed9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e proprio l’insieme di queste matrici è un oggetto interessante da studiare attraverso le tecniche di ML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b0c1a84ed9_2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1b0c1a84ed9_2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b235056378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1b235056378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Relationship Id="rId4" Type="http://schemas.openxmlformats.org/officeDocument/2006/relationships/image" Target="../media/image4.png"/><Relationship Id="rId5" Type="http://schemas.openxmlformats.org/officeDocument/2006/relationships/image" Target="../media/image14.png"/><Relationship Id="rId6" Type="http://schemas.openxmlformats.org/officeDocument/2006/relationships/image" Target="../media/image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Relationship Id="rId4" Type="http://schemas.openxmlformats.org/officeDocument/2006/relationships/image" Target="../media/image24.jpg"/><Relationship Id="rId5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7.jpg"/><Relationship Id="rId4" Type="http://schemas.openxmlformats.org/officeDocument/2006/relationships/image" Target="../media/image14.png"/><Relationship Id="rId5" Type="http://schemas.openxmlformats.org/officeDocument/2006/relationships/image" Target="../media/image16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2.jpg"/><Relationship Id="rId4" Type="http://schemas.openxmlformats.org/officeDocument/2006/relationships/image" Target="../media/image19.png"/><Relationship Id="rId5" Type="http://schemas.openxmlformats.org/officeDocument/2006/relationships/image" Target="../media/image23.png"/><Relationship Id="rId6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Relationship Id="rId4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6.jpg"/><Relationship Id="rId4" Type="http://schemas.openxmlformats.org/officeDocument/2006/relationships/image" Target="../media/image29.jpg"/><Relationship Id="rId5" Type="http://schemas.openxmlformats.org/officeDocument/2006/relationships/image" Target="../media/image1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Relationship Id="rId4" Type="http://schemas.openxmlformats.org/officeDocument/2006/relationships/image" Target="../media/image38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comments" Target="../comments/comment1.xml"/><Relationship Id="rId4" Type="http://schemas.openxmlformats.org/officeDocument/2006/relationships/image" Target="../media/image30.png"/><Relationship Id="rId5" Type="http://schemas.openxmlformats.org/officeDocument/2006/relationships/image" Target="../media/image34.png"/><Relationship Id="rId6" Type="http://schemas.openxmlformats.org/officeDocument/2006/relationships/image" Target="../media/image1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1.jpg"/><Relationship Id="rId4" Type="http://schemas.openxmlformats.org/officeDocument/2006/relationships/image" Target="../media/image1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.png"/><Relationship Id="rId4" Type="http://schemas.openxmlformats.org/officeDocument/2006/relationships/image" Target="../media/image42.jpg"/><Relationship Id="rId5" Type="http://schemas.openxmlformats.org/officeDocument/2006/relationships/image" Target="../media/image39.jpg"/><Relationship Id="rId6" Type="http://schemas.openxmlformats.org/officeDocument/2006/relationships/image" Target="../media/image1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jpg"/><Relationship Id="rId4" Type="http://schemas.openxmlformats.org/officeDocument/2006/relationships/image" Target="../media/image1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7.jpg"/><Relationship Id="rId4" Type="http://schemas.openxmlformats.org/officeDocument/2006/relationships/image" Target="../media/image36.png"/><Relationship Id="rId5" Type="http://schemas.openxmlformats.org/officeDocument/2006/relationships/image" Target="../media/image1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comments" Target="../comments/comment2.xml"/><Relationship Id="rId4" Type="http://schemas.openxmlformats.org/officeDocument/2006/relationships/image" Target="../media/image25.jpg"/><Relationship Id="rId5" Type="http://schemas.openxmlformats.org/officeDocument/2006/relationships/image" Target="../media/image1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comments" Target="../comments/comment3.xml"/><Relationship Id="rId4" Type="http://schemas.openxmlformats.org/officeDocument/2006/relationships/image" Target="../media/image33.jpg"/><Relationship Id="rId5" Type="http://schemas.openxmlformats.org/officeDocument/2006/relationships/image" Target="../media/image1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1.png"/><Relationship Id="rId4" Type="http://schemas.openxmlformats.org/officeDocument/2006/relationships/image" Target="../media/image32.jpg"/><Relationship Id="rId5" Type="http://schemas.openxmlformats.org/officeDocument/2006/relationships/image" Target="../media/image28.jpg"/><Relationship Id="rId6" Type="http://schemas.openxmlformats.org/officeDocument/2006/relationships/image" Target="../media/image14.png"/><Relationship Id="rId7" Type="http://schemas.openxmlformats.org/officeDocument/2006/relationships/image" Target="../media/image35.png"/><Relationship Id="rId8" Type="http://schemas.openxmlformats.org/officeDocument/2006/relationships/image" Target="../media/image1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openneuro.org/" TargetMode="External"/><Relationship Id="rId4" Type="http://schemas.openxmlformats.org/officeDocument/2006/relationships/hyperlink" Target="https://zenodo.org/" TargetMode="External"/><Relationship Id="rId5" Type="http://schemas.openxmlformats.org/officeDocument/2006/relationships/hyperlink" Target="https://www.bbci.de/competition/" TargetMode="External"/><Relationship Id="rId6" Type="http://schemas.openxmlformats.org/officeDocument/2006/relationships/hyperlink" Target="http://bnci-horizon-2020.eu/database/data-sets" TargetMode="External"/><Relationship Id="rId7" Type="http://schemas.openxmlformats.org/officeDocument/2006/relationships/image" Target="../media/image40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bids.neuroimaging.io/" TargetMode="External"/><Relationship Id="rId4" Type="http://schemas.openxmlformats.org/officeDocument/2006/relationships/image" Target="../media/image4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4.png"/><Relationship Id="rId4" Type="http://schemas.openxmlformats.org/officeDocument/2006/relationships/image" Target="../media/image4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s://sccn.ucsd.edu/wiki/Introduction_To_Modern_Brain-Computer_Interface_Design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1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jpg"/><Relationship Id="rId4" Type="http://schemas.openxmlformats.org/officeDocument/2006/relationships/image" Target="../media/image3.jpg"/><Relationship Id="rId5" Type="http://schemas.openxmlformats.org/officeDocument/2006/relationships/image" Target="../media/image14.png"/><Relationship Id="rId6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15.png"/><Relationship Id="rId5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Relationship Id="rId4" Type="http://schemas.openxmlformats.org/officeDocument/2006/relationships/image" Target="../media/image12.png"/><Relationship Id="rId5" Type="http://schemas.openxmlformats.org/officeDocument/2006/relationships/image" Target="../media/image5.png"/><Relationship Id="rId6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png"/><Relationship Id="rId4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1.jpg"/><Relationship Id="rId4" Type="http://schemas.openxmlformats.org/officeDocument/2006/relationships/image" Target="../media/image20.jpg"/><Relationship Id="rId5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 rotWithShape="1">
          <a:blip r:embed="rId3">
            <a:alphaModFix/>
          </a:blip>
          <a:srcRect b="49999" l="0" r="52736" t="30761"/>
          <a:stretch/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/>
        </p:nvSpPr>
        <p:spPr>
          <a:xfrm>
            <a:off x="871050" y="1232700"/>
            <a:ext cx="74019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3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Lezione 1</a:t>
            </a:r>
            <a:r>
              <a:rPr lang="it" sz="36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endParaRPr sz="36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44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Introduzione alle BCI EEG-dipendenti</a:t>
            </a:r>
            <a:endParaRPr sz="44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7425" y="3702638"/>
            <a:ext cx="870874" cy="1230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97750" y="254996"/>
            <a:ext cx="870874" cy="86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07425" y="255000"/>
            <a:ext cx="2320624" cy="92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0B5394"/>
                </a:solidFill>
              </a:rPr>
              <a:t>Acquisizione del segnale EEG</a:t>
            </a:r>
            <a:endParaRPr>
              <a:solidFill>
                <a:srgbClr val="0B5394"/>
              </a:solidFill>
            </a:endParaRPr>
          </a:p>
        </p:txBody>
      </p:sp>
      <p:sp>
        <p:nvSpPr>
          <p:cNvPr id="160" name="Google Shape;160;p22"/>
          <p:cNvSpPr txBox="1"/>
          <p:nvPr>
            <p:ph idx="1" type="body"/>
          </p:nvPr>
        </p:nvSpPr>
        <p:spPr>
          <a:xfrm>
            <a:off x="311700" y="1152475"/>
            <a:ext cx="4791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1700">
                <a:solidFill>
                  <a:schemeClr val="dk1"/>
                </a:solidFill>
              </a:rPr>
              <a:t>Un sistema di acquisizione EEG è composto dalle seguenti parti:</a:t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1700">
                <a:solidFill>
                  <a:schemeClr val="dk1"/>
                </a:solidFill>
              </a:rPr>
              <a:t>1. un sistema di elettrodi</a:t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1700">
                <a:solidFill>
                  <a:schemeClr val="dk1"/>
                </a:solidFill>
              </a:rPr>
              <a:t>2. un amplificatore</a:t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1700">
                <a:solidFill>
                  <a:schemeClr val="dk1"/>
                </a:solidFill>
              </a:rPr>
              <a:t>3. un convertitore A/D</a:t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1700">
                <a:solidFill>
                  <a:schemeClr val="dk1"/>
                </a:solidFill>
              </a:rPr>
              <a:t>4. un dispositivo di registrazione (PC).</a:t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1" name="Google Shape;16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14979" y="36300"/>
            <a:ext cx="668800" cy="66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17925" y="2805974"/>
            <a:ext cx="2076925" cy="20769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17925" y="362526"/>
            <a:ext cx="2076925" cy="2076926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2"/>
          <p:cNvSpPr txBox="1"/>
          <p:nvPr/>
        </p:nvSpPr>
        <p:spPr>
          <a:xfrm>
            <a:off x="5817938" y="2394750"/>
            <a:ext cx="2076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it" sz="1100">
                <a:solidFill>
                  <a:srgbClr val="0B5394"/>
                </a:solidFill>
              </a:rPr>
              <a:t>E</a:t>
            </a:r>
            <a:r>
              <a:rPr i="1" lang="it" sz="1100">
                <a:solidFill>
                  <a:srgbClr val="0B5394"/>
                </a:solidFill>
              </a:rPr>
              <a:t>lectrode cap openBCI</a:t>
            </a:r>
            <a:endParaRPr i="1" sz="1100">
              <a:solidFill>
                <a:srgbClr val="0B5394"/>
              </a:solidFill>
            </a:endParaRPr>
          </a:p>
        </p:txBody>
      </p:sp>
      <p:sp>
        <p:nvSpPr>
          <p:cNvPr id="165" name="Google Shape;165;p22"/>
          <p:cNvSpPr txBox="1"/>
          <p:nvPr/>
        </p:nvSpPr>
        <p:spPr>
          <a:xfrm>
            <a:off x="5817925" y="4789500"/>
            <a:ext cx="2076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it" sz="1100">
                <a:solidFill>
                  <a:srgbClr val="0B5394"/>
                </a:solidFill>
              </a:rPr>
              <a:t>Cyton board openBCI</a:t>
            </a:r>
            <a:endParaRPr i="1" sz="1100">
              <a:solidFill>
                <a:srgbClr val="0B5394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0B5394"/>
                </a:solidFill>
              </a:rPr>
              <a:t>Posizionamento elettrodi</a:t>
            </a:r>
            <a:endParaRPr>
              <a:solidFill>
                <a:srgbClr val="0B5394"/>
              </a:solidFill>
            </a:endParaRPr>
          </a:p>
        </p:txBody>
      </p:sp>
      <p:sp>
        <p:nvSpPr>
          <p:cNvPr id="171" name="Google Shape;171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chemeClr val="dk1"/>
                </a:solidFill>
              </a:rPr>
              <a:t>Sistema Internazionale Standard 10/20:</a:t>
            </a:r>
            <a:br>
              <a:rPr b="1" lang="it">
                <a:solidFill>
                  <a:schemeClr val="dk1"/>
                </a:solidFill>
              </a:rPr>
            </a:br>
            <a:r>
              <a:rPr b="1" lang="it">
                <a:solidFill>
                  <a:schemeClr val="dk1"/>
                </a:solidFill>
              </a:rPr>
              <a:t>	</a:t>
            </a:r>
            <a:r>
              <a:rPr lang="it">
                <a:solidFill>
                  <a:schemeClr val="dk1"/>
                </a:solidFill>
              </a:rPr>
              <a:t>21 elettrodi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it">
                <a:solidFill>
                  <a:schemeClr val="dk1"/>
                </a:solidFill>
              </a:rPr>
              <a:t>Riferimenti:</a:t>
            </a:r>
            <a:br>
              <a:rPr lang="it">
                <a:solidFill>
                  <a:schemeClr val="dk1"/>
                </a:solidFill>
              </a:rPr>
            </a:br>
            <a:r>
              <a:rPr lang="it">
                <a:solidFill>
                  <a:schemeClr val="dk1"/>
                </a:solidFill>
              </a:rPr>
              <a:t>	</a:t>
            </a:r>
            <a:r>
              <a:rPr lang="it">
                <a:solidFill>
                  <a:schemeClr val="dk1"/>
                </a:solidFill>
              </a:rPr>
              <a:t>nasion</a:t>
            </a:r>
            <a:br>
              <a:rPr lang="it">
                <a:solidFill>
                  <a:schemeClr val="dk1"/>
                </a:solidFill>
              </a:rPr>
            </a:br>
            <a:r>
              <a:rPr lang="it">
                <a:solidFill>
                  <a:schemeClr val="dk1"/>
                </a:solidFill>
              </a:rPr>
              <a:t>	inion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/>
          </a:p>
        </p:txBody>
      </p:sp>
      <p:pic>
        <p:nvPicPr>
          <p:cNvPr id="172" name="Google Shape;17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23050" y="1735925"/>
            <a:ext cx="5749526" cy="303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14979" y="36300"/>
            <a:ext cx="668800" cy="66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94500" y="904525"/>
            <a:ext cx="4374975" cy="391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4"/>
          <p:cNvSpPr txBox="1"/>
          <p:nvPr>
            <p:ph type="title"/>
          </p:nvPr>
        </p:nvSpPr>
        <p:spPr>
          <a:xfrm>
            <a:off x="311700" y="2982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it" sz="2720">
                <a:solidFill>
                  <a:srgbClr val="0B5394"/>
                </a:solidFill>
              </a:rPr>
              <a:t>Referencing</a:t>
            </a:r>
            <a:endParaRPr sz="2720">
              <a:solidFill>
                <a:srgbClr val="0B5394"/>
              </a:solidFill>
            </a:endParaRPr>
          </a:p>
        </p:txBody>
      </p:sp>
      <p:pic>
        <p:nvPicPr>
          <p:cNvPr id="180" name="Google Shape;180;p24"/>
          <p:cNvPicPr preferRelativeResize="0"/>
          <p:nvPr/>
        </p:nvPicPr>
        <p:blipFill rotWithShape="1">
          <a:blip r:embed="rId3">
            <a:alphaModFix/>
          </a:blip>
          <a:srcRect b="2275" l="14113" r="20997" t="10532"/>
          <a:stretch/>
        </p:blipFill>
        <p:spPr>
          <a:xfrm>
            <a:off x="4956100" y="1278125"/>
            <a:ext cx="3824100" cy="3496099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4"/>
          <p:cNvSpPr txBox="1"/>
          <p:nvPr/>
        </p:nvSpPr>
        <p:spPr>
          <a:xfrm>
            <a:off x="371700" y="1074900"/>
            <a:ext cx="44205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Quando osserviamo i segnali EEG, osserviamo sempre la differenza di potenziale elettrico tra due punti diversi dello scalpo.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Gli elettrodi coinvolti nella registrazione sono sempre almeno tre: </a:t>
            </a:r>
            <a:r>
              <a:rPr b="1" lang="it"/>
              <a:t>due elettrodi di registrazione</a:t>
            </a:r>
            <a:r>
              <a:rPr lang="it"/>
              <a:t>, uno dei quali è solitamente quello di riferimento, e l'elettrodo di </a:t>
            </a:r>
            <a:r>
              <a:rPr b="1" lang="it"/>
              <a:t>ground</a:t>
            </a:r>
            <a:r>
              <a:rPr lang="it"/>
              <a:t>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2" name="Google Shape;182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1546" y="3329671"/>
            <a:ext cx="3404975" cy="176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1350" y="2957425"/>
            <a:ext cx="3885364" cy="372250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4"/>
          <p:cNvSpPr/>
          <p:nvPr/>
        </p:nvSpPr>
        <p:spPr>
          <a:xfrm>
            <a:off x="6561150" y="2163900"/>
            <a:ext cx="576300" cy="2880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FF"/>
              </a:solidFill>
            </a:endParaRPr>
          </a:p>
        </p:txBody>
      </p:sp>
      <p:sp>
        <p:nvSpPr>
          <p:cNvPr id="185" name="Google Shape;185;p24"/>
          <p:cNvSpPr/>
          <p:nvPr/>
        </p:nvSpPr>
        <p:spPr>
          <a:xfrm>
            <a:off x="6561150" y="3261700"/>
            <a:ext cx="576300" cy="2880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FF"/>
              </a:solidFill>
            </a:endParaRPr>
          </a:p>
        </p:txBody>
      </p:sp>
      <p:sp>
        <p:nvSpPr>
          <p:cNvPr id="186" name="Google Shape;186;p24"/>
          <p:cNvSpPr txBox="1"/>
          <p:nvPr/>
        </p:nvSpPr>
        <p:spPr>
          <a:xfrm>
            <a:off x="4742100" y="870975"/>
            <a:ext cx="42144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300">
                <a:latin typeface="Century Gothic"/>
                <a:ea typeface="Century Gothic"/>
                <a:cs typeface="Century Gothic"/>
                <a:sym typeface="Century Gothic"/>
              </a:rPr>
              <a:t>Posizionamento elettrodi caschetto openBCI</a:t>
            </a:r>
            <a:endParaRPr b="1" sz="13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87" name="Google Shape;187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414979" y="36300"/>
            <a:ext cx="668800" cy="66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0B5394"/>
                </a:solidFill>
              </a:rPr>
              <a:t>Re-referencing e filtri spaziali</a:t>
            </a:r>
            <a:endParaRPr>
              <a:solidFill>
                <a:srgbClr val="0B5394"/>
              </a:solidFill>
            </a:endParaRPr>
          </a:p>
        </p:txBody>
      </p:sp>
      <p:sp>
        <p:nvSpPr>
          <p:cNvPr id="193" name="Google Shape;193;p25"/>
          <p:cNvSpPr txBox="1"/>
          <p:nvPr>
            <p:ph idx="1" type="body"/>
          </p:nvPr>
        </p:nvSpPr>
        <p:spPr>
          <a:xfrm>
            <a:off x="311700" y="1228675"/>
            <a:ext cx="8520600" cy="133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it">
                <a:solidFill>
                  <a:schemeClr val="dk1"/>
                </a:solidFill>
              </a:rPr>
              <a:t>sia online che offline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it">
                <a:solidFill>
                  <a:schemeClr val="dk1"/>
                </a:solidFill>
              </a:rPr>
              <a:t>possiamo applicare diversi tipi di reference a seconda del nostro problema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it">
                <a:solidFill>
                  <a:schemeClr val="dk1"/>
                </a:solidFill>
              </a:rPr>
              <a:t>fare re-referencing vuol dire applicare un filtro spaziale a tutti gli effetti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94" name="Google Shape;194;p25"/>
          <p:cNvPicPr preferRelativeResize="0"/>
          <p:nvPr/>
        </p:nvPicPr>
        <p:blipFill rotWithShape="1">
          <a:blip r:embed="rId3">
            <a:alphaModFix/>
          </a:blip>
          <a:srcRect b="38053" l="0" r="44236" t="0"/>
          <a:stretch/>
        </p:blipFill>
        <p:spPr>
          <a:xfrm>
            <a:off x="1643818" y="2799570"/>
            <a:ext cx="3699720" cy="2011266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25"/>
          <p:cNvSpPr txBox="1"/>
          <p:nvPr/>
        </p:nvSpPr>
        <p:spPr>
          <a:xfrm>
            <a:off x="1790875" y="2571750"/>
            <a:ext cx="340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Step Temporali</a:t>
            </a:r>
            <a:endParaRPr/>
          </a:p>
        </p:txBody>
      </p:sp>
      <p:sp>
        <p:nvSpPr>
          <p:cNvPr id="196" name="Google Shape;196;p25"/>
          <p:cNvSpPr txBox="1"/>
          <p:nvPr/>
        </p:nvSpPr>
        <p:spPr>
          <a:xfrm>
            <a:off x="514975" y="3605100"/>
            <a:ext cx="1275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Canali</a:t>
            </a:r>
            <a:endParaRPr/>
          </a:p>
        </p:txBody>
      </p:sp>
      <p:sp>
        <p:nvSpPr>
          <p:cNvPr id="197" name="Google Shape;197;p25"/>
          <p:cNvSpPr/>
          <p:nvPr/>
        </p:nvSpPr>
        <p:spPr>
          <a:xfrm>
            <a:off x="1685475" y="3036625"/>
            <a:ext cx="207300" cy="17742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8" name="Google Shape;198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14979" y="36300"/>
            <a:ext cx="668800" cy="666750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25"/>
          <p:cNvSpPr txBox="1"/>
          <p:nvPr/>
        </p:nvSpPr>
        <p:spPr>
          <a:xfrm>
            <a:off x="5970525" y="2850900"/>
            <a:ext cx="2594400" cy="1908600"/>
          </a:xfrm>
          <a:prstGeom prst="rect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/>
              <a:t>Come fare re-referencing?</a:t>
            </a:r>
            <a:endParaRPr b="1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t"/>
              <a:t>comparabilità con altri studi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t"/>
              <a:t>buon SNR elettrodo di reference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t"/>
              <a:t>elettrodo di reference lontano da segnale di interesse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6"/>
          <p:cNvSpPr txBox="1"/>
          <p:nvPr>
            <p:ph type="title"/>
          </p:nvPr>
        </p:nvSpPr>
        <p:spPr>
          <a:xfrm>
            <a:off x="237675" y="245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0B5394"/>
                </a:solidFill>
              </a:rPr>
              <a:t>SNR , rapporto segnale rumore </a:t>
            </a:r>
            <a:endParaRPr>
              <a:solidFill>
                <a:srgbClr val="0B5394"/>
              </a:solidFill>
            </a:endParaRPr>
          </a:p>
        </p:txBody>
      </p:sp>
      <p:sp>
        <p:nvSpPr>
          <p:cNvPr id="205" name="Google Shape;205;p26"/>
          <p:cNvSpPr txBox="1"/>
          <p:nvPr>
            <p:ph idx="1" type="body"/>
          </p:nvPr>
        </p:nvSpPr>
        <p:spPr>
          <a:xfrm>
            <a:off x="311700" y="817900"/>
            <a:ext cx="8520600" cy="89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770"/>
              <a:buFont typeface="Arial"/>
              <a:buNone/>
            </a:pPr>
            <a:r>
              <a:rPr lang="it">
                <a:solidFill>
                  <a:srgbClr val="222222"/>
                </a:solidFill>
                <a:highlight>
                  <a:srgbClr val="FFFFFF"/>
                </a:highlight>
              </a:rPr>
              <a:t>Rapporto segnale-rumore : è la quantità numerica che mette in rapporto la potenza del segnale e quella del rumore</a:t>
            </a:r>
            <a:endParaRPr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SzPts val="770"/>
              <a:buNone/>
            </a:pPr>
            <a:r>
              <a:t/>
            </a:r>
            <a:endParaRPr sz="1260"/>
          </a:p>
        </p:txBody>
      </p:sp>
      <p:pic>
        <p:nvPicPr>
          <p:cNvPr id="206" name="Google Shape;20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0525" y="1802700"/>
            <a:ext cx="1066800" cy="63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38400" y="1874138"/>
            <a:ext cx="1981200" cy="49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14979" y="36300"/>
            <a:ext cx="668800" cy="66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0B5394"/>
                </a:solidFill>
              </a:rPr>
              <a:t>Fattori che contribuiscono al rumore</a:t>
            </a:r>
            <a:endParaRPr>
              <a:solidFill>
                <a:srgbClr val="0B5394"/>
              </a:solidFill>
            </a:endParaRPr>
          </a:p>
        </p:txBody>
      </p:sp>
      <p:sp>
        <p:nvSpPr>
          <p:cNvPr id="214" name="Google Shape;214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it" sz="2000">
                <a:solidFill>
                  <a:schemeClr val="dk1"/>
                </a:solidFill>
              </a:rPr>
              <a:t>alta impedenza elettrodi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it" sz="2000">
                <a:solidFill>
                  <a:schemeClr val="dk1"/>
                </a:solidFill>
              </a:rPr>
              <a:t>artefatti fisiologici e non fisiologici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it" sz="2000">
                <a:solidFill>
                  <a:schemeClr val="dk1"/>
                </a:solidFill>
              </a:rPr>
              <a:t>fisiologici:</a:t>
            </a:r>
            <a:endParaRPr sz="2000">
              <a:solidFill>
                <a:schemeClr val="dk1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it" sz="1600">
                <a:solidFill>
                  <a:schemeClr val="dk1"/>
                </a:solidFill>
              </a:rPr>
              <a:t>eye-blink</a:t>
            </a:r>
            <a:endParaRPr sz="1600">
              <a:solidFill>
                <a:schemeClr val="dk1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it" sz="1600">
                <a:solidFill>
                  <a:schemeClr val="dk1"/>
                </a:solidFill>
              </a:rPr>
              <a:t>cardiac artifact</a:t>
            </a:r>
            <a:endParaRPr sz="1600">
              <a:solidFill>
                <a:schemeClr val="dk1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it" sz="1600">
                <a:solidFill>
                  <a:schemeClr val="dk1"/>
                </a:solidFill>
              </a:rPr>
              <a:t>Muscle artifact</a:t>
            </a:r>
            <a:endParaRPr sz="16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it" sz="2000">
                <a:solidFill>
                  <a:schemeClr val="dk1"/>
                </a:solidFill>
              </a:rPr>
              <a:t>non fisiologici:</a:t>
            </a:r>
            <a:endParaRPr sz="2000">
              <a:solidFill>
                <a:schemeClr val="dk1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it" sz="1600">
                <a:solidFill>
                  <a:schemeClr val="dk1"/>
                </a:solidFill>
              </a:rPr>
              <a:t>interferenza di rete</a:t>
            </a:r>
            <a:endParaRPr sz="1600">
              <a:solidFill>
                <a:schemeClr val="dk1"/>
              </a:solidFill>
            </a:endParaRPr>
          </a:p>
        </p:txBody>
      </p:sp>
      <p:pic>
        <p:nvPicPr>
          <p:cNvPr id="215" name="Google Shape;21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14979" y="36300"/>
            <a:ext cx="668800" cy="66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61949" y="2204825"/>
            <a:ext cx="4728474" cy="2304225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7"/>
          <p:cNvSpPr txBox="1"/>
          <p:nvPr/>
        </p:nvSpPr>
        <p:spPr>
          <a:xfrm>
            <a:off x="4826188" y="4568875"/>
            <a:ext cx="3000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it" sz="1100">
                <a:solidFill>
                  <a:srgbClr val="0B5394"/>
                </a:solidFill>
              </a:rPr>
              <a:t>Artefatto di Eye-Blink su elettrodo frontale</a:t>
            </a:r>
            <a:endParaRPr i="1" sz="1100">
              <a:solidFill>
                <a:srgbClr val="0B5394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8"/>
          <p:cNvSpPr txBox="1"/>
          <p:nvPr>
            <p:ph type="title"/>
          </p:nvPr>
        </p:nvSpPr>
        <p:spPr>
          <a:xfrm>
            <a:off x="311700" y="1731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0B5394"/>
                </a:solidFill>
              </a:rPr>
              <a:t>Misura impedenza elettrodi</a:t>
            </a:r>
            <a:endParaRPr>
              <a:solidFill>
                <a:srgbClr val="0B5394"/>
              </a:solidFill>
            </a:endParaRPr>
          </a:p>
        </p:txBody>
      </p:sp>
      <p:sp>
        <p:nvSpPr>
          <p:cNvPr id="223" name="Google Shape;223;p28"/>
          <p:cNvSpPr txBox="1"/>
          <p:nvPr>
            <p:ph idx="1" type="body"/>
          </p:nvPr>
        </p:nvSpPr>
        <p:spPr>
          <a:xfrm>
            <a:off x="439975" y="3825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it">
                <a:solidFill>
                  <a:schemeClr val="dk1"/>
                </a:solidFill>
              </a:rPr>
              <a:t>Durante il test di impedenza, la board invia una piccola corrente attraverso il canale selezionato per ottenere il valore di impedenza. 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24" name="Google Shape;224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9963" y="1213425"/>
            <a:ext cx="4177375" cy="2539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84550" y="1213425"/>
            <a:ext cx="3747738" cy="2539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414979" y="36300"/>
            <a:ext cx="668800" cy="666750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28"/>
          <p:cNvSpPr txBox="1"/>
          <p:nvPr/>
        </p:nvSpPr>
        <p:spPr>
          <a:xfrm>
            <a:off x="5919963" y="745825"/>
            <a:ext cx="2076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100">
                <a:solidFill>
                  <a:srgbClr val="0B5394"/>
                </a:solidFill>
              </a:rPr>
              <a:t>Interfaccia </a:t>
            </a:r>
            <a:r>
              <a:rPr b="1" lang="it" sz="1100">
                <a:solidFill>
                  <a:srgbClr val="0B5394"/>
                </a:solidFill>
              </a:rPr>
              <a:t>openBCI GUI</a:t>
            </a:r>
            <a:endParaRPr b="1" sz="1100">
              <a:solidFill>
                <a:srgbClr val="0B5394"/>
              </a:solidFill>
            </a:endParaRPr>
          </a:p>
        </p:txBody>
      </p:sp>
      <p:sp>
        <p:nvSpPr>
          <p:cNvPr id="228" name="Google Shape;228;p28"/>
          <p:cNvSpPr txBox="1"/>
          <p:nvPr/>
        </p:nvSpPr>
        <p:spPr>
          <a:xfrm>
            <a:off x="1490188" y="802625"/>
            <a:ext cx="2076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100">
                <a:solidFill>
                  <a:srgbClr val="0B5394"/>
                </a:solidFill>
              </a:rPr>
              <a:t>Interfaccia gRecorder gtec</a:t>
            </a:r>
            <a:endParaRPr b="1" sz="1100">
              <a:solidFill>
                <a:srgbClr val="0B5394"/>
              </a:solidFill>
            </a:endParaRPr>
          </a:p>
        </p:txBody>
      </p:sp>
      <p:sp>
        <p:nvSpPr>
          <p:cNvPr id="229" name="Google Shape;229;p28"/>
          <p:cNvSpPr txBox="1"/>
          <p:nvPr/>
        </p:nvSpPr>
        <p:spPr>
          <a:xfrm>
            <a:off x="1322200" y="4471250"/>
            <a:ext cx="2244900" cy="585000"/>
          </a:xfrm>
          <a:prstGeom prst="rect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1300">
                <a:solidFill>
                  <a:schemeClr val="dk1"/>
                </a:solidFill>
              </a:rPr>
              <a:t>valore ottimale impedenza elettrodi attivi &lt; 30 kilo-ohm</a:t>
            </a:r>
            <a:endParaRPr sz="1300"/>
          </a:p>
        </p:txBody>
      </p:sp>
      <p:sp>
        <p:nvSpPr>
          <p:cNvPr id="230" name="Google Shape;230;p28"/>
          <p:cNvSpPr txBox="1"/>
          <p:nvPr/>
        </p:nvSpPr>
        <p:spPr>
          <a:xfrm>
            <a:off x="5641075" y="4486700"/>
            <a:ext cx="2355900" cy="585000"/>
          </a:xfrm>
          <a:prstGeom prst="rect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>
                <a:solidFill>
                  <a:schemeClr val="dk1"/>
                </a:solidFill>
              </a:rPr>
              <a:t>valore ottimale impedenza elettrodi passivi &lt; 5 kilo-ohm</a:t>
            </a:r>
            <a:endParaRPr sz="13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0B5394"/>
                </a:solidFill>
              </a:rPr>
              <a:t>Selezione Canali</a:t>
            </a:r>
            <a:endParaRPr>
              <a:solidFill>
                <a:srgbClr val="0B5394"/>
              </a:solidFill>
            </a:endParaRPr>
          </a:p>
        </p:txBody>
      </p:sp>
      <p:sp>
        <p:nvSpPr>
          <p:cNvPr id="236" name="Google Shape;236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it">
                <a:solidFill>
                  <a:schemeClr val="dk1"/>
                </a:solidFill>
              </a:rPr>
              <a:t>Selezioniamo i canali di interesse. Se non è già stato fatto in fase di protocollo, prendiamo i canali che servono al nostro obiettivo. (nel caso di Motor Imagery sono importanti gli elettrodi della corteccia motoria)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it">
                <a:solidFill>
                  <a:schemeClr val="dk1"/>
                </a:solidFill>
              </a:rPr>
              <a:t>Possiamo rimuovere canali che vediamo molto sporchi, probabilmente impedenza alta.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it">
                <a:solidFill>
                  <a:schemeClr val="dk1"/>
                </a:solidFill>
              </a:rPr>
              <a:t>La selezione dei canali può essere anche fatta in fase finale, eliminando i canali che vanno a peggiorare le performance del classificatore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37" name="Google Shape;23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14979" y="36300"/>
            <a:ext cx="668800" cy="66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0B5394"/>
                </a:solidFill>
              </a:rPr>
              <a:t>Come pulire il segnale?</a:t>
            </a:r>
            <a:endParaRPr>
              <a:solidFill>
                <a:srgbClr val="0B539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3" name="Google Shape;24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325" y="1580650"/>
            <a:ext cx="5549548" cy="2704326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30"/>
          <p:cNvSpPr txBox="1"/>
          <p:nvPr/>
        </p:nvSpPr>
        <p:spPr>
          <a:xfrm>
            <a:off x="5776400" y="1205500"/>
            <a:ext cx="2744400" cy="34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Si possono eliminare le componenti del segnale fuori dalla banda di interesse: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i="1" lang="it">
                <a:solidFill>
                  <a:schemeClr val="dk1"/>
                </a:solidFill>
              </a:rPr>
              <a:t>filtri passabanda</a:t>
            </a:r>
            <a:endParaRPr i="1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i="1" lang="it">
                <a:solidFill>
                  <a:schemeClr val="dk1"/>
                </a:solidFill>
              </a:rPr>
              <a:t>filtri Notch</a:t>
            </a:r>
            <a:r>
              <a:rPr lang="it">
                <a:solidFill>
                  <a:schemeClr val="dk1"/>
                </a:solidFill>
              </a:rPr>
              <a:t> a frequenza di rete (50 o 60 Hz)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Le componenti di rumore all’interno della banda di interesse sono più complesse da eliminare.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Esistono altre tecniche, come per esempio l’Indipendent Component Analysis (ICA).</a:t>
            </a:r>
            <a:br>
              <a:rPr lang="it"/>
            </a:br>
            <a:endParaRPr/>
          </a:p>
        </p:txBody>
      </p:sp>
      <p:pic>
        <p:nvPicPr>
          <p:cNvPr id="245" name="Google Shape;245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14979" y="36300"/>
            <a:ext cx="668800" cy="66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1"/>
          <p:cNvSpPr txBox="1"/>
          <p:nvPr>
            <p:ph type="title"/>
          </p:nvPr>
        </p:nvSpPr>
        <p:spPr>
          <a:xfrm>
            <a:off x="311700" y="3646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0B5394"/>
                </a:solidFill>
              </a:rPr>
              <a:t>Filtri Temporali</a:t>
            </a:r>
            <a:endParaRPr>
              <a:solidFill>
                <a:srgbClr val="0B539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1" name="Google Shape;251;p31"/>
          <p:cNvPicPr preferRelativeResize="0"/>
          <p:nvPr/>
        </p:nvPicPr>
        <p:blipFill rotWithShape="1">
          <a:blip r:embed="rId3">
            <a:alphaModFix/>
          </a:blip>
          <a:srcRect b="38053" l="0" r="44236" t="0"/>
          <a:stretch/>
        </p:blipFill>
        <p:spPr>
          <a:xfrm>
            <a:off x="2722143" y="2931920"/>
            <a:ext cx="3699720" cy="20112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1200" y="1122537"/>
            <a:ext cx="3030477" cy="1476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72025" y="1153962"/>
            <a:ext cx="2901427" cy="1413874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31"/>
          <p:cNvSpPr/>
          <p:nvPr/>
        </p:nvSpPr>
        <p:spPr>
          <a:xfrm>
            <a:off x="3934050" y="1282662"/>
            <a:ext cx="1275900" cy="11565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/>
              <a:t>Filtro passabanda 7-30 Hz</a:t>
            </a:r>
            <a:endParaRPr b="1"/>
          </a:p>
        </p:txBody>
      </p:sp>
      <p:sp>
        <p:nvSpPr>
          <p:cNvPr id="255" name="Google Shape;255;p31"/>
          <p:cNvSpPr/>
          <p:nvPr/>
        </p:nvSpPr>
        <p:spPr>
          <a:xfrm>
            <a:off x="3582263" y="1734900"/>
            <a:ext cx="271200" cy="252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31"/>
          <p:cNvSpPr/>
          <p:nvPr/>
        </p:nvSpPr>
        <p:spPr>
          <a:xfrm>
            <a:off x="5300825" y="1734900"/>
            <a:ext cx="271200" cy="252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31"/>
          <p:cNvSpPr txBox="1"/>
          <p:nvPr/>
        </p:nvSpPr>
        <p:spPr>
          <a:xfrm>
            <a:off x="2869200" y="2704100"/>
            <a:ext cx="340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Step Temporali</a:t>
            </a:r>
            <a:endParaRPr/>
          </a:p>
        </p:txBody>
      </p:sp>
      <p:sp>
        <p:nvSpPr>
          <p:cNvPr id="258" name="Google Shape;258;p31"/>
          <p:cNvSpPr txBox="1"/>
          <p:nvPr/>
        </p:nvSpPr>
        <p:spPr>
          <a:xfrm>
            <a:off x="1593300" y="3737450"/>
            <a:ext cx="1275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Canali</a:t>
            </a:r>
            <a:endParaRPr/>
          </a:p>
        </p:txBody>
      </p:sp>
      <p:sp>
        <p:nvSpPr>
          <p:cNvPr id="259" name="Google Shape;259;p31"/>
          <p:cNvSpPr/>
          <p:nvPr/>
        </p:nvSpPr>
        <p:spPr>
          <a:xfrm>
            <a:off x="2482500" y="3168900"/>
            <a:ext cx="4179000" cy="1863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0" name="Google Shape;260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414979" y="36300"/>
            <a:ext cx="668800" cy="66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92750" y="768258"/>
            <a:ext cx="3883900" cy="4058067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it">
                <a:solidFill>
                  <a:srgbClr val="0B5394"/>
                </a:solidFill>
              </a:rPr>
              <a:t>BCI</a:t>
            </a:r>
            <a:endParaRPr>
              <a:solidFill>
                <a:srgbClr val="0B5394"/>
              </a:solidFill>
            </a:endParaRPr>
          </a:p>
        </p:txBody>
      </p:sp>
      <p:sp>
        <p:nvSpPr>
          <p:cNvPr id="65" name="Google Shape;65;p14"/>
          <p:cNvSpPr txBox="1"/>
          <p:nvPr>
            <p:ph idx="4294967295" type="body"/>
          </p:nvPr>
        </p:nvSpPr>
        <p:spPr>
          <a:xfrm>
            <a:off x="623325" y="1331125"/>
            <a:ext cx="3729600" cy="368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it" sz="1400">
                <a:solidFill>
                  <a:schemeClr val="dk1"/>
                </a:solidFill>
                <a:highlight>
                  <a:schemeClr val="lt1"/>
                </a:highlight>
              </a:rPr>
              <a:t>Cos’è una</a:t>
            </a:r>
            <a:r>
              <a:rPr b="1" lang="it" sz="1400">
                <a:solidFill>
                  <a:schemeClr val="dk1"/>
                </a:solidFill>
                <a:highlight>
                  <a:schemeClr val="lt1"/>
                </a:highlight>
              </a:rPr>
              <a:t> BCI?</a:t>
            </a:r>
            <a:endParaRPr b="1" sz="14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it" sz="1400">
                <a:solidFill>
                  <a:schemeClr val="dk1"/>
                </a:solidFill>
              </a:rPr>
              <a:t>Una BCI è un sistema che consente la comunicazione diretta tra il cervello e un dispositivo esterno, come un computer.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it" sz="1400">
                <a:solidFill>
                  <a:schemeClr val="dk1"/>
                </a:solidFill>
              </a:rPr>
              <a:t>Quali sono i passi da seguire</a:t>
            </a:r>
            <a:r>
              <a:rPr b="1" lang="it" sz="1400">
                <a:solidFill>
                  <a:schemeClr val="dk1"/>
                </a:solidFill>
              </a:rPr>
              <a:t>?</a:t>
            </a:r>
            <a:endParaRPr b="1"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b="1" sz="1400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it" sz="1400">
                <a:solidFill>
                  <a:schemeClr val="dk1"/>
                </a:solidFill>
              </a:rPr>
              <a:t>Acquisizione segnale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1400">
              <a:solidFill>
                <a:srgbClr val="FF0000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it" sz="1400">
                <a:solidFill>
                  <a:schemeClr val="dk1"/>
                </a:solidFill>
              </a:rPr>
              <a:t>Pre-processing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1400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it" sz="1400">
                <a:solidFill>
                  <a:schemeClr val="dk1"/>
                </a:solidFill>
              </a:rPr>
              <a:t>Feature extraction e classifi</a:t>
            </a:r>
            <a:r>
              <a:rPr lang="it" sz="1400">
                <a:solidFill>
                  <a:schemeClr val="dk1"/>
                </a:solidFill>
              </a:rPr>
              <a:t>cazione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it" sz="1400">
                <a:solidFill>
                  <a:schemeClr val="dk1"/>
                </a:solidFill>
              </a:rPr>
              <a:t>Control interface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6" name="Google Shape;66;p14"/>
          <p:cNvSpPr/>
          <p:nvPr/>
        </p:nvSpPr>
        <p:spPr>
          <a:xfrm>
            <a:off x="2407125" y="3433825"/>
            <a:ext cx="162000" cy="2196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14"/>
          <p:cNvSpPr/>
          <p:nvPr/>
        </p:nvSpPr>
        <p:spPr>
          <a:xfrm>
            <a:off x="2407125" y="4341225"/>
            <a:ext cx="162000" cy="2196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14"/>
          <p:cNvSpPr/>
          <p:nvPr/>
        </p:nvSpPr>
        <p:spPr>
          <a:xfrm>
            <a:off x="2407125" y="3887513"/>
            <a:ext cx="162000" cy="2196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14"/>
          <p:cNvSpPr txBox="1"/>
          <p:nvPr/>
        </p:nvSpPr>
        <p:spPr>
          <a:xfrm>
            <a:off x="4572950" y="4772225"/>
            <a:ext cx="41037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it" sz="9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Literature (Book): Brain Computer Interfaces: Principles and Practice. </a:t>
            </a:r>
            <a:endParaRPr b="0" i="0" sz="9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70" name="Google Shape;70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14979" y="36300"/>
            <a:ext cx="668800" cy="66675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4"/>
          <p:cNvSpPr/>
          <p:nvPr/>
        </p:nvSpPr>
        <p:spPr>
          <a:xfrm>
            <a:off x="1136925" y="2990100"/>
            <a:ext cx="2702400" cy="9744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highlight>
                <a:srgbClr val="FF0000"/>
              </a:highlight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2"/>
          <p:cNvSpPr txBox="1"/>
          <p:nvPr/>
        </p:nvSpPr>
        <p:spPr>
          <a:xfrm>
            <a:off x="2417100" y="2668650"/>
            <a:ext cx="4309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/>
              <a:t>Diagramma di Bode del filtro</a:t>
            </a:r>
            <a:endParaRPr b="1"/>
          </a:p>
        </p:txBody>
      </p:sp>
      <p:pic>
        <p:nvPicPr>
          <p:cNvPr id="266" name="Google Shape;266;p32"/>
          <p:cNvPicPr preferRelativeResize="0"/>
          <p:nvPr/>
        </p:nvPicPr>
        <p:blipFill rotWithShape="1">
          <a:blip r:embed="rId3">
            <a:alphaModFix/>
          </a:blip>
          <a:srcRect b="45975" l="0" r="0" t="0"/>
          <a:stretch/>
        </p:blipFill>
        <p:spPr>
          <a:xfrm>
            <a:off x="539713" y="2983200"/>
            <a:ext cx="8205773" cy="2160301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32"/>
          <p:cNvSpPr txBox="1"/>
          <p:nvPr/>
        </p:nvSpPr>
        <p:spPr>
          <a:xfrm>
            <a:off x="382300" y="916975"/>
            <a:ext cx="51033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</a:rPr>
              <a:t>Nel dominio della frequenza i filtri digitali hanno una funzione di trasferimento data da: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</a:rPr>
              <a:t> </a:t>
            </a:r>
            <a:endParaRPr/>
          </a:p>
        </p:txBody>
      </p:sp>
      <p:sp>
        <p:nvSpPr>
          <p:cNvPr id="268" name="Google Shape;268;p32"/>
          <p:cNvSpPr txBox="1"/>
          <p:nvPr>
            <p:ph type="title"/>
          </p:nvPr>
        </p:nvSpPr>
        <p:spPr>
          <a:xfrm>
            <a:off x="382300" y="2588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0B5394"/>
                </a:solidFill>
              </a:rPr>
              <a:t>I filtri temporali sono filtri digitali</a:t>
            </a:r>
            <a:endParaRPr>
              <a:solidFill>
                <a:srgbClr val="0B5394"/>
              </a:solidFill>
            </a:endParaRPr>
          </a:p>
        </p:txBody>
      </p:sp>
      <p:sp>
        <p:nvSpPr>
          <p:cNvPr id="269" name="Google Shape;269;p32"/>
          <p:cNvSpPr txBox="1"/>
          <p:nvPr/>
        </p:nvSpPr>
        <p:spPr>
          <a:xfrm>
            <a:off x="5806525" y="1024675"/>
            <a:ext cx="2973600" cy="831300"/>
          </a:xfrm>
          <a:prstGeom prst="rect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Parametri filtro: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it"/>
              <a:t>frequenza di taglio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it"/>
              <a:t>parametri a, b</a:t>
            </a:r>
            <a:endParaRPr/>
          </a:p>
        </p:txBody>
      </p:sp>
      <p:sp>
        <p:nvSpPr>
          <p:cNvPr id="270" name="Google Shape;270;p32"/>
          <p:cNvSpPr txBox="1"/>
          <p:nvPr/>
        </p:nvSpPr>
        <p:spPr>
          <a:xfrm>
            <a:off x="502300" y="2149825"/>
            <a:ext cx="86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1" name="Google Shape;271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5750" y="1522824"/>
            <a:ext cx="3840650" cy="114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14979" y="36300"/>
            <a:ext cx="668800" cy="66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I</a:t>
            </a:r>
            <a:r>
              <a:rPr lang="it">
                <a:solidFill>
                  <a:srgbClr val="0B5394"/>
                </a:solidFill>
              </a:rPr>
              <a:t>IR ( Infinitive Impulse Response)</a:t>
            </a:r>
            <a:endParaRPr>
              <a:solidFill>
                <a:srgbClr val="0B5394"/>
              </a:solidFill>
            </a:endParaRPr>
          </a:p>
        </p:txBody>
      </p:sp>
      <p:sp>
        <p:nvSpPr>
          <p:cNvPr id="278" name="Google Shape;278;p33"/>
          <p:cNvSpPr txBox="1"/>
          <p:nvPr>
            <p:ph idx="1" type="body"/>
          </p:nvPr>
        </p:nvSpPr>
        <p:spPr>
          <a:xfrm>
            <a:off x="187800" y="1720400"/>
            <a:ext cx="8227200" cy="255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it"/>
              <a:t>coeff. b = 0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it"/>
              <a:t>filtro  ricorsivo, autoregressivo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it">
                <a:solidFill>
                  <a:schemeClr val="dk1"/>
                </a:solidFill>
              </a:rPr>
              <a:t>Vantaggio: rispetto ai filtri FIR consentono di soddisfare date specifiche con un ordine minore. Applicabili online poiché filtri causali.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it">
                <a:solidFill>
                  <a:schemeClr val="dk1"/>
                </a:solidFill>
              </a:rPr>
              <a:t>Svantaggio: fase non lineare, distorsione di fase non facilmente prevedibile a priori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79" name="Google Shape;279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56375" y="1038679"/>
            <a:ext cx="2183419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33"/>
          <p:cNvSpPr txBox="1"/>
          <p:nvPr/>
        </p:nvSpPr>
        <p:spPr>
          <a:xfrm>
            <a:off x="5925750" y="780075"/>
            <a:ext cx="3954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Esempi di Filtro: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t"/>
              <a:t>Butterworth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t"/>
              <a:t>Chebischev</a:t>
            </a:r>
            <a:endParaRPr/>
          </a:p>
        </p:txBody>
      </p:sp>
      <p:pic>
        <p:nvPicPr>
          <p:cNvPr id="281" name="Google Shape;281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14979" y="36300"/>
            <a:ext cx="668800" cy="66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0B5394"/>
                </a:solidFill>
              </a:rPr>
              <a:t>FIR</a:t>
            </a:r>
            <a:endParaRPr>
              <a:solidFill>
                <a:srgbClr val="0B5394"/>
              </a:solidFill>
            </a:endParaRPr>
          </a:p>
        </p:txBody>
      </p:sp>
      <p:sp>
        <p:nvSpPr>
          <p:cNvPr id="287" name="Google Shape;287;p34"/>
          <p:cNvSpPr txBox="1"/>
          <p:nvPr>
            <p:ph idx="1" type="body"/>
          </p:nvPr>
        </p:nvSpPr>
        <p:spPr>
          <a:xfrm>
            <a:off x="311700" y="20378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it"/>
              <a:t>Filtro non ricorsivo a media mobile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it">
                <a:solidFill>
                  <a:schemeClr val="dk1"/>
                </a:solidFill>
                <a:highlight>
                  <a:schemeClr val="lt1"/>
                </a:highlight>
              </a:rPr>
              <a:t>VANTAGGI :possono avere fase lineare ,sono sempre stabili ,transitori di durata finita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it">
                <a:solidFill>
                  <a:schemeClr val="dk1"/>
                </a:solidFill>
              </a:rPr>
              <a:t>SVANTAGGI : a pari prestazioni richiedono un ordine maggiore di quelli IIR equivalenti a un ritardo maggiore. Non applicabile a online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88" name="Google Shape;288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79975" y="882275"/>
            <a:ext cx="1454646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14979" y="36300"/>
            <a:ext cx="668800" cy="66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it">
                <a:solidFill>
                  <a:srgbClr val="0B5394"/>
                </a:solidFill>
              </a:rPr>
              <a:t>Quali fenomeni del segnale EEG possiamo sfruttare? </a:t>
            </a:r>
            <a:endParaRPr>
              <a:solidFill>
                <a:srgbClr val="0B5394"/>
              </a:solidFill>
            </a:endParaRPr>
          </a:p>
        </p:txBody>
      </p:sp>
      <p:sp>
        <p:nvSpPr>
          <p:cNvPr id="295" name="Google Shape;295;p35"/>
          <p:cNvSpPr txBox="1"/>
          <p:nvPr/>
        </p:nvSpPr>
        <p:spPr>
          <a:xfrm>
            <a:off x="912875" y="1580350"/>
            <a:ext cx="5300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296" name="Google Shape;296;p35"/>
          <p:cNvPicPr preferRelativeResize="0"/>
          <p:nvPr/>
        </p:nvPicPr>
        <p:blipFill rotWithShape="1">
          <a:blip r:embed="rId3">
            <a:alphaModFix/>
          </a:blip>
          <a:srcRect b="0" l="0" r="46845" t="0"/>
          <a:stretch/>
        </p:blipFill>
        <p:spPr>
          <a:xfrm>
            <a:off x="6564692" y="1580373"/>
            <a:ext cx="1829421" cy="161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35"/>
          <p:cNvPicPr preferRelativeResize="0"/>
          <p:nvPr/>
        </p:nvPicPr>
        <p:blipFill rotWithShape="1">
          <a:blip r:embed="rId4">
            <a:alphaModFix/>
          </a:blip>
          <a:srcRect b="12846" l="0" r="0" t="0"/>
          <a:stretch/>
        </p:blipFill>
        <p:spPr>
          <a:xfrm>
            <a:off x="251400" y="1400099"/>
            <a:ext cx="2813976" cy="317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3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37700" y="1657774"/>
            <a:ext cx="1468575" cy="1468549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35"/>
          <p:cNvSpPr txBox="1"/>
          <p:nvPr/>
        </p:nvSpPr>
        <p:spPr>
          <a:xfrm>
            <a:off x="3511638" y="1163688"/>
            <a:ext cx="2120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it">
                <a:latin typeface="Open Sans"/>
                <a:ea typeface="Open Sans"/>
                <a:cs typeface="Open Sans"/>
                <a:sym typeface="Open Sans"/>
              </a:rPr>
              <a:t>Visual stimulus</a:t>
            </a:r>
            <a:endParaRPr i="0" sz="14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00" name="Google Shape;300;p35"/>
          <p:cNvSpPr txBox="1"/>
          <p:nvPr/>
        </p:nvSpPr>
        <p:spPr>
          <a:xfrm>
            <a:off x="6213575" y="1163700"/>
            <a:ext cx="2618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it">
                <a:latin typeface="Open Sans"/>
                <a:ea typeface="Open Sans"/>
                <a:cs typeface="Open Sans"/>
                <a:sym typeface="Open Sans"/>
              </a:rPr>
              <a:t>Event Related Potential (ERP)</a:t>
            </a:r>
            <a:endParaRPr i="0" sz="14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01" name="Google Shape;301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414979" y="36300"/>
            <a:ext cx="668800" cy="66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35"/>
          <p:cNvPicPr preferRelativeResize="0"/>
          <p:nvPr/>
        </p:nvPicPr>
        <p:blipFill rotWithShape="1">
          <a:blip r:embed="rId7">
            <a:alphaModFix/>
          </a:blip>
          <a:srcRect b="0" l="0" r="75232" t="0"/>
          <a:stretch/>
        </p:blipFill>
        <p:spPr>
          <a:xfrm flipH="1">
            <a:off x="4339572" y="3908000"/>
            <a:ext cx="773526" cy="666750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35"/>
          <p:cNvSpPr txBox="1"/>
          <p:nvPr/>
        </p:nvSpPr>
        <p:spPr>
          <a:xfrm>
            <a:off x="3511625" y="3507800"/>
            <a:ext cx="2120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it">
                <a:latin typeface="Open Sans"/>
                <a:ea typeface="Open Sans"/>
                <a:cs typeface="Open Sans"/>
                <a:sym typeface="Open Sans"/>
              </a:rPr>
              <a:t>Imagined Movement</a:t>
            </a:r>
            <a:endParaRPr i="0" sz="14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04" name="Google Shape;304;p35"/>
          <p:cNvPicPr preferRelativeResize="0"/>
          <p:nvPr/>
        </p:nvPicPr>
        <p:blipFill rotWithShape="1">
          <a:blip r:embed="rId8">
            <a:alphaModFix/>
          </a:blip>
          <a:srcRect b="13795" l="22877" r="62932" t="75843"/>
          <a:stretch/>
        </p:blipFill>
        <p:spPr>
          <a:xfrm>
            <a:off x="6680525" y="3963225"/>
            <a:ext cx="984501" cy="376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35"/>
          <p:cNvPicPr preferRelativeResize="0"/>
          <p:nvPr/>
        </p:nvPicPr>
        <p:blipFill rotWithShape="1">
          <a:blip r:embed="rId8">
            <a:alphaModFix/>
          </a:blip>
          <a:srcRect b="56023" l="7529" r="79654" t="31536"/>
          <a:stretch/>
        </p:blipFill>
        <p:spPr>
          <a:xfrm>
            <a:off x="7665025" y="3963226"/>
            <a:ext cx="889176" cy="376425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35"/>
          <p:cNvSpPr txBox="1"/>
          <p:nvPr/>
        </p:nvSpPr>
        <p:spPr>
          <a:xfrm>
            <a:off x="6564701" y="3563025"/>
            <a:ext cx="2120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it">
                <a:latin typeface="Open Sans"/>
                <a:ea typeface="Open Sans"/>
                <a:cs typeface="Open Sans"/>
                <a:sym typeface="Open Sans"/>
              </a:rPr>
              <a:t>ERD/ERS</a:t>
            </a:r>
            <a:endParaRPr i="0" sz="14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07" name="Google Shape;307;p35"/>
          <p:cNvPicPr preferRelativeResize="0"/>
          <p:nvPr/>
        </p:nvPicPr>
        <p:blipFill rotWithShape="1">
          <a:blip r:embed="rId7">
            <a:alphaModFix/>
          </a:blip>
          <a:srcRect b="0" l="38322" r="36910" t="0"/>
          <a:stretch/>
        </p:blipFill>
        <p:spPr>
          <a:xfrm flipH="1">
            <a:off x="5210199" y="3908000"/>
            <a:ext cx="773526" cy="66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35"/>
          <p:cNvPicPr preferRelativeResize="0"/>
          <p:nvPr/>
        </p:nvPicPr>
        <p:blipFill rotWithShape="1">
          <a:blip r:embed="rId7">
            <a:alphaModFix/>
          </a:blip>
          <a:srcRect b="0" l="76599" r="0" t="0"/>
          <a:stretch/>
        </p:blipFill>
        <p:spPr>
          <a:xfrm flipH="1">
            <a:off x="3511650" y="3908000"/>
            <a:ext cx="730824" cy="66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6"/>
          <p:cNvSpPr txBox="1"/>
          <p:nvPr>
            <p:ph type="title"/>
          </p:nvPr>
        </p:nvSpPr>
        <p:spPr>
          <a:xfrm>
            <a:off x="382300" y="3948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0B5394"/>
                </a:solidFill>
              </a:rPr>
              <a:t>Dove cercare dei Dataset ?</a:t>
            </a:r>
            <a:endParaRPr>
              <a:solidFill>
                <a:srgbClr val="0B5394"/>
              </a:solidFill>
            </a:endParaRPr>
          </a:p>
        </p:txBody>
      </p:sp>
      <p:sp>
        <p:nvSpPr>
          <p:cNvPr id="314" name="Google Shape;314;p36"/>
          <p:cNvSpPr txBox="1"/>
          <p:nvPr>
            <p:ph idx="1" type="body"/>
          </p:nvPr>
        </p:nvSpPr>
        <p:spPr>
          <a:xfrm>
            <a:off x="382300" y="893475"/>
            <a:ext cx="4032600" cy="2355600"/>
          </a:xfrm>
          <a:prstGeom prst="rect">
            <a:avLst/>
          </a:prstGeom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Principali Siti:</a:t>
            </a:r>
            <a:endParaRPr/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●"/>
            </a:pPr>
            <a:r>
              <a:rPr lang="it" sz="1200" u="sng">
                <a:solidFill>
                  <a:schemeClr val="accent1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https://openneuro.org/</a:t>
            </a:r>
            <a:endParaRPr sz="1200">
              <a:solidFill>
                <a:schemeClr val="accent1"/>
              </a:solidFill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●"/>
            </a:pPr>
            <a:r>
              <a:rPr lang="it" sz="1200" u="sng">
                <a:solidFill>
                  <a:schemeClr val="accent1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https://zenodo.org/</a:t>
            </a:r>
            <a:endParaRPr sz="1200">
              <a:solidFill>
                <a:schemeClr val="accent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●"/>
            </a:pPr>
            <a:r>
              <a:rPr lang="it" sz="1200" u="sng">
                <a:solidFill>
                  <a:schemeClr val="accent1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https://www.bbci.de/competition/</a:t>
            </a:r>
            <a:endParaRPr sz="1200">
              <a:solidFill>
                <a:schemeClr val="accent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●"/>
            </a:pPr>
            <a:r>
              <a:rPr lang="it" sz="1200" u="sng">
                <a:solidFill>
                  <a:schemeClr val="accent1"/>
                </a:solid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http://bnci-horizon-2020.eu/database/data-sets</a:t>
            </a:r>
            <a:endParaRPr sz="1200">
              <a:solidFill>
                <a:schemeClr val="accen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315" name="Google Shape;315;p36"/>
          <p:cNvSpPr txBox="1"/>
          <p:nvPr/>
        </p:nvSpPr>
        <p:spPr>
          <a:xfrm>
            <a:off x="4272525" y="2178575"/>
            <a:ext cx="47286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/>
              <a:t>Principali Formati:</a:t>
            </a:r>
            <a:endParaRPr b="1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t"/>
              <a:t>.edf (European Data Format)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t"/>
              <a:t>.mat (MATLAB)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t"/>
              <a:t>ASCII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t"/>
              <a:t>Brain Vision Core Data Format ( .vdhr,-vmrk,.eeg)</a:t>
            </a:r>
            <a:br>
              <a:rPr lang="it"/>
            </a:br>
            <a:br>
              <a:rPr lang="it"/>
            </a:br>
            <a:endParaRPr/>
          </a:p>
        </p:txBody>
      </p:sp>
      <p:pic>
        <p:nvPicPr>
          <p:cNvPr id="316" name="Google Shape;316;p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75148" y="2421723"/>
            <a:ext cx="1803800" cy="180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EEG-BIDS: </a:t>
            </a:r>
            <a:r>
              <a:rPr lang="it" u="sng">
                <a:solidFill>
                  <a:schemeClr val="hlink"/>
                </a:solidFill>
                <a:hlinkClick r:id="rId3"/>
              </a:rPr>
              <a:t>https://bids.neuroimaging.io/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DOCS: https://bids-specification.readthedocs.io/en/stable/</a:t>
            </a:r>
            <a:endParaRPr/>
          </a:p>
        </p:txBody>
      </p:sp>
      <p:sp>
        <p:nvSpPr>
          <p:cNvPr id="322" name="Google Shape;322;p37"/>
          <p:cNvSpPr txBox="1"/>
          <p:nvPr>
            <p:ph idx="1" type="body"/>
          </p:nvPr>
        </p:nvSpPr>
        <p:spPr>
          <a:xfrm>
            <a:off x="472425" y="2276850"/>
            <a:ext cx="3203100" cy="18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it" sz="1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Pernet, C.R., Appelhoff, S., Gorgolewski, K.J. </a:t>
            </a:r>
            <a:r>
              <a:rPr i="1" lang="it" sz="1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et al.</a:t>
            </a:r>
            <a:r>
              <a:rPr lang="it" sz="1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EEG-BIDS, an extension to the brain imaging data structure for electroencephalography. </a:t>
            </a:r>
            <a:r>
              <a:rPr i="1" lang="it" sz="1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Sci Data</a:t>
            </a:r>
            <a:r>
              <a:rPr lang="it" sz="1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6, 103 (2019). https://doi.org/10.1038/s41597-019-0104-8</a:t>
            </a:r>
            <a:endParaRPr/>
          </a:p>
        </p:txBody>
      </p:sp>
      <p:pic>
        <p:nvPicPr>
          <p:cNvPr id="323" name="Google Shape;323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93924" y="1509101"/>
            <a:ext cx="4366925" cy="337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8"/>
          <p:cNvSpPr txBox="1"/>
          <p:nvPr>
            <p:ph type="title"/>
          </p:nvPr>
        </p:nvSpPr>
        <p:spPr>
          <a:xfrm>
            <a:off x="311700" y="178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0B5394"/>
                </a:solidFill>
              </a:rPr>
              <a:t>.MAT</a:t>
            </a:r>
            <a:endParaRPr>
              <a:solidFill>
                <a:srgbClr val="0B5394"/>
              </a:solidFill>
            </a:endParaRPr>
          </a:p>
        </p:txBody>
      </p:sp>
      <p:sp>
        <p:nvSpPr>
          <p:cNvPr id="329" name="Google Shape;329;p38"/>
          <p:cNvSpPr txBox="1"/>
          <p:nvPr>
            <p:ph idx="1" type="body"/>
          </p:nvPr>
        </p:nvSpPr>
        <p:spPr>
          <a:xfrm>
            <a:off x="311700" y="633450"/>
            <a:ext cx="8520600" cy="10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Al momento il formato che è stato più utilizzato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it"/>
              <a:t>Facilmente apribili con la libreria</a:t>
            </a:r>
            <a:r>
              <a:rPr b="1" lang="it"/>
              <a:t> scipy</a:t>
            </a:r>
            <a:r>
              <a:rPr lang="it"/>
              <a:t> funzione </a:t>
            </a:r>
            <a:r>
              <a:rPr b="1" lang="it"/>
              <a:t>io</a:t>
            </a:r>
            <a:r>
              <a:rPr lang="it"/>
              <a:t>.</a:t>
            </a:r>
            <a:r>
              <a:rPr b="1" lang="it"/>
              <a:t>loadmat</a:t>
            </a:r>
            <a:endParaRPr b="1"/>
          </a:p>
        </p:txBody>
      </p:sp>
      <p:sp>
        <p:nvSpPr>
          <p:cNvPr id="330" name="Google Shape;330;p38"/>
          <p:cNvSpPr txBox="1"/>
          <p:nvPr/>
        </p:nvSpPr>
        <p:spPr>
          <a:xfrm>
            <a:off x="621500" y="2678900"/>
            <a:ext cx="6172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38"/>
          <p:cNvSpPr txBox="1"/>
          <p:nvPr>
            <p:ph type="title"/>
          </p:nvPr>
        </p:nvSpPr>
        <p:spPr>
          <a:xfrm>
            <a:off x="311700" y="16485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Cosa troviamo?</a:t>
            </a:r>
            <a:endParaRPr/>
          </a:p>
        </p:txBody>
      </p:sp>
      <p:sp>
        <p:nvSpPr>
          <p:cNvPr id="332" name="Google Shape;332;p38"/>
          <p:cNvSpPr txBox="1"/>
          <p:nvPr>
            <p:ph idx="1" type="body"/>
          </p:nvPr>
        </p:nvSpPr>
        <p:spPr>
          <a:xfrm>
            <a:off x="311700" y="2221225"/>
            <a:ext cx="6224700" cy="235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Matrice dei dati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Struttura con informazioni: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	frequenza di campionamento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	label dei dati</a:t>
            </a:r>
            <a:br>
              <a:rPr lang="it"/>
            </a:br>
            <a:r>
              <a:rPr lang="it"/>
              <a:t>	posizione degli elettrodi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	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	</a:t>
            </a:r>
            <a:endParaRPr/>
          </a:p>
        </p:txBody>
      </p:sp>
      <p:pic>
        <p:nvPicPr>
          <p:cNvPr id="333" name="Google Shape;333;p38"/>
          <p:cNvPicPr preferRelativeResize="0"/>
          <p:nvPr/>
        </p:nvPicPr>
        <p:blipFill rotWithShape="1">
          <a:blip r:embed="rId3">
            <a:alphaModFix/>
          </a:blip>
          <a:srcRect b="0" l="-1033" r="71427" t="52042"/>
          <a:stretch/>
        </p:blipFill>
        <p:spPr>
          <a:xfrm>
            <a:off x="4157650" y="2068125"/>
            <a:ext cx="2521726" cy="117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38"/>
          <p:cNvPicPr preferRelativeResize="0"/>
          <p:nvPr/>
        </p:nvPicPr>
        <p:blipFill rotWithShape="1">
          <a:blip r:embed="rId4">
            <a:alphaModFix/>
          </a:blip>
          <a:srcRect b="0" l="0" r="0" t="41558"/>
          <a:stretch/>
        </p:blipFill>
        <p:spPr>
          <a:xfrm>
            <a:off x="4243400" y="3600300"/>
            <a:ext cx="2160825" cy="105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0B5394"/>
                </a:solidFill>
              </a:rPr>
              <a:t>Elaborazione del segnale</a:t>
            </a:r>
            <a:endParaRPr>
              <a:solidFill>
                <a:srgbClr val="0B5394"/>
              </a:solidFill>
            </a:endParaRPr>
          </a:p>
        </p:txBody>
      </p:sp>
      <p:sp>
        <p:nvSpPr>
          <p:cNvPr id="340" name="Google Shape;340;p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it"/>
              <a:t>Aprire un dataset ( se sono in .mat) si potrebbe vedere la libreria neo di python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it"/>
              <a:t>SNR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it"/>
              <a:t>pipeline pre-processing analisi dati (re-referencing, channel selection, filtering)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it"/>
              <a:t>differenze fra cosa è applicabile in real time e cosa no.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it"/>
              <a:t>basi di filtraggio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0B5394"/>
                </a:solidFill>
              </a:rPr>
              <a:t>Approfondimenti</a:t>
            </a:r>
            <a:endParaRPr>
              <a:solidFill>
                <a:srgbClr val="0B5394"/>
              </a:solidFill>
            </a:endParaRPr>
          </a:p>
        </p:txBody>
      </p:sp>
      <p:sp>
        <p:nvSpPr>
          <p:cNvPr id="346" name="Google Shape;346;p4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-"/>
            </a:pPr>
            <a:r>
              <a:rPr lang="it" sz="1700">
                <a:solidFill>
                  <a:schemeClr val="dk1"/>
                </a:solidFill>
              </a:rPr>
              <a:t>Corso di Christian Kothe </a:t>
            </a:r>
            <a:r>
              <a:rPr lang="it" sz="1700" u="sng">
                <a:solidFill>
                  <a:srgbClr val="1155CC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https://sccn.ucsd.edu/wiki/Introduction_To_Modern_Brain-Computer_Interface_Design</a:t>
            </a:r>
            <a:endParaRPr sz="24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5"/>
          <p:cNvPicPr preferRelativeResize="0"/>
          <p:nvPr/>
        </p:nvPicPr>
        <p:blipFill rotWithShape="1">
          <a:blip r:embed="rId3">
            <a:alphaModFix/>
          </a:blip>
          <a:srcRect b="3642" l="0" r="0" t="0"/>
          <a:stretch/>
        </p:blipFill>
        <p:spPr>
          <a:xfrm>
            <a:off x="1808825" y="1974025"/>
            <a:ext cx="5649449" cy="3054075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5"/>
          <p:cNvSpPr txBox="1"/>
          <p:nvPr/>
        </p:nvSpPr>
        <p:spPr>
          <a:xfrm>
            <a:off x="410625" y="1244650"/>
            <a:ext cx="3221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C’è molto lavoro da fare!</a:t>
            </a:r>
            <a:endParaRPr/>
          </a:p>
        </p:txBody>
      </p:sp>
      <p:sp>
        <p:nvSpPr>
          <p:cNvPr id="78" name="Google Shape;78;p15"/>
          <p:cNvSpPr txBox="1"/>
          <p:nvPr/>
        </p:nvSpPr>
        <p:spPr>
          <a:xfrm>
            <a:off x="703708" y="2581171"/>
            <a:ext cx="1149300" cy="430800"/>
          </a:xfrm>
          <a:prstGeom prst="rect">
            <a:avLst/>
          </a:prstGeom>
          <a:noFill/>
          <a:ln cap="flat" cmpd="sng" w="19050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it" sz="1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Data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it" sz="1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augmentation</a:t>
            </a:r>
            <a:endParaRPr b="0" i="0" sz="11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79" name="Google Shape;79;p15"/>
          <p:cNvSpPr txBox="1"/>
          <p:nvPr/>
        </p:nvSpPr>
        <p:spPr>
          <a:xfrm>
            <a:off x="7240450" y="2119049"/>
            <a:ext cx="936300" cy="215400"/>
          </a:xfrm>
          <a:prstGeom prst="rect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it" sz="800">
                <a:latin typeface="Gill Sans"/>
                <a:ea typeface="Gill Sans"/>
                <a:cs typeface="Gill Sans"/>
                <a:sym typeface="Gill Sans"/>
              </a:rPr>
              <a:t>Neural networks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15"/>
          <p:cNvSpPr txBox="1"/>
          <p:nvPr/>
        </p:nvSpPr>
        <p:spPr>
          <a:xfrm>
            <a:off x="7343349" y="2462077"/>
            <a:ext cx="1177800" cy="400200"/>
          </a:xfrm>
          <a:prstGeom prst="rect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it" sz="1000">
                <a:latin typeface="Gill Sans"/>
                <a:ea typeface="Gill Sans"/>
                <a:cs typeface="Gill Sans"/>
                <a:sym typeface="Gill Sans"/>
              </a:rPr>
              <a:t>Hyperparameters optimization</a:t>
            </a:r>
            <a:endParaRPr b="0" i="0" sz="10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81" name="Google Shape;81;p15"/>
          <p:cNvSpPr txBox="1"/>
          <p:nvPr/>
        </p:nvSpPr>
        <p:spPr>
          <a:xfrm>
            <a:off x="7458270" y="2949826"/>
            <a:ext cx="1567500" cy="246300"/>
          </a:xfrm>
          <a:prstGeom prst="rect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it" sz="1000">
                <a:latin typeface="Gill Sans"/>
                <a:ea typeface="Gill Sans"/>
                <a:cs typeface="Gill Sans"/>
                <a:sym typeface="Gill Sans"/>
              </a:rPr>
              <a:t>F</a:t>
            </a:r>
            <a:r>
              <a:rPr b="0" i="0" lang="it" sz="1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eatures selection</a:t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15"/>
          <p:cNvSpPr txBox="1"/>
          <p:nvPr/>
        </p:nvSpPr>
        <p:spPr>
          <a:xfrm>
            <a:off x="3741149" y="2901717"/>
            <a:ext cx="1784100" cy="246300"/>
          </a:xfrm>
          <a:prstGeom prst="rect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it" sz="1000">
                <a:latin typeface="Gill Sans"/>
                <a:ea typeface="Gill Sans"/>
                <a:cs typeface="Gill Sans"/>
                <a:sym typeface="Gill Sans"/>
              </a:rPr>
              <a:t>Unsupervised techniques</a:t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15"/>
          <p:cNvSpPr txBox="1"/>
          <p:nvPr/>
        </p:nvSpPr>
        <p:spPr>
          <a:xfrm>
            <a:off x="7817197" y="1850311"/>
            <a:ext cx="442200" cy="184800"/>
          </a:xfrm>
          <a:prstGeom prst="rect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it" sz="600">
                <a:latin typeface="Gill Sans"/>
                <a:ea typeface="Gill Sans"/>
                <a:cs typeface="Gill Sans"/>
                <a:sym typeface="Gill Sans"/>
              </a:rPr>
              <a:t>SVM</a:t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15"/>
          <p:cNvSpPr txBox="1"/>
          <p:nvPr/>
        </p:nvSpPr>
        <p:spPr>
          <a:xfrm>
            <a:off x="7155698" y="1850300"/>
            <a:ext cx="552300" cy="184800"/>
          </a:xfrm>
          <a:prstGeom prst="rect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it" sz="600">
                <a:latin typeface="Gill Sans"/>
                <a:ea typeface="Gill Sans"/>
                <a:cs typeface="Gill Sans"/>
                <a:sym typeface="Gill Sans"/>
              </a:rPr>
              <a:t>LDA</a:t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15"/>
          <p:cNvSpPr txBox="1"/>
          <p:nvPr/>
        </p:nvSpPr>
        <p:spPr>
          <a:xfrm>
            <a:off x="4632500" y="1709575"/>
            <a:ext cx="776100" cy="215400"/>
          </a:xfrm>
          <a:prstGeom prst="rect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it" sz="800">
                <a:latin typeface="Gill Sans"/>
                <a:ea typeface="Gill Sans"/>
                <a:cs typeface="Gill Sans"/>
                <a:sym typeface="Gill Sans"/>
              </a:rPr>
              <a:t>TDA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15"/>
          <p:cNvSpPr txBox="1"/>
          <p:nvPr/>
        </p:nvSpPr>
        <p:spPr>
          <a:xfrm>
            <a:off x="3664950" y="1578925"/>
            <a:ext cx="668700" cy="184800"/>
          </a:xfrm>
          <a:prstGeom prst="rect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it" sz="600">
                <a:latin typeface="Gill Sans"/>
                <a:ea typeface="Gill Sans"/>
                <a:cs typeface="Gill Sans"/>
                <a:sym typeface="Gill Sans"/>
              </a:rPr>
              <a:t>ICA</a:t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15"/>
          <p:cNvSpPr txBox="1"/>
          <p:nvPr/>
        </p:nvSpPr>
        <p:spPr>
          <a:xfrm>
            <a:off x="3925253" y="1875550"/>
            <a:ext cx="614100" cy="184800"/>
          </a:xfrm>
          <a:prstGeom prst="rect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it" sz="600">
                <a:latin typeface="Gill Sans"/>
                <a:ea typeface="Gill Sans"/>
                <a:cs typeface="Gill Sans"/>
                <a:sym typeface="Gill Sans"/>
              </a:rPr>
              <a:t>FFT</a:t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15"/>
          <p:cNvSpPr/>
          <p:nvPr/>
        </p:nvSpPr>
        <p:spPr>
          <a:xfrm>
            <a:off x="1947054" y="2161317"/>
            <a:ext cx="1080000" cy="5997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5"/>
          <p:cNvSpPr/>
          <p:nvPr/>
        </p:nvSpPr>
        <p:spPr>
          <a:xfrm>
            <a:off x="3925259" y="2172181"/>
            <a:ext cx="1080000" cy="5997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5"/>
          <p:cNvSpPr/>
          <p:nvPr/>
        </p:nvSpPr>
        <p:spPr>
          <a:xfrm>
            <a:off x="6062768" y="2161317"/>
            <a:ext cx="1080000" cy="5997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15"/>
          <p:cNvSpPr txBox="1"/>
          <p:nvPr>
            <p:ph type="title"/>
          </p:nvPr>
        </p:nvSpPr>
        <p:spPr>
          <a:xfrm>
            <a:off x="311700" y="270500"/>
            <a:ext cx="8520600" cy="83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it" sz="2320">
                <a:solidFill>
                  <a:srgbClr val="0B5394"/>
                </a:solidFill>
              </a:rPr>
              <a:t>Perchè le BCI sono un’interessante applicazione del ML</a:t>
            </a:r>
            <a:r>
              <a:rPr lang="it" sz="2320">
                <a:solidFill>
                  <a:srgbClr val="0B5394"/>
                </a:solidFill>
              </a:rPr>
              <a:t>?</a:t>
            </a:r>
            <a:endParaRPr sz="2320">
              <a:solidFill>
                <a:srgbClr val="0B5394"/>
              </a:solidFill>
            </a:endParaRPr>
          </a:p>
        </p:txBody>
      </p:sp>
      <p:pic>
        <p:nvPicPr>
          <p:cNvPr id="92" name="Google Shape;9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14979" y="36300"/>
            <a:ext cx="668800" cy="66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it">
                <a:solidFill>
                  <a:srgbClr val="0B5394"/>
                </a:solidFill>
              </a:rPr>
              <a:t>Tipologie di segnali</a:t>
            </a:r>
            <a:endParaRPr>
              <a:solidFill>
                <a:srgbClr val="0B5394"/>
              </a:solidFill>
            </a:endParaRPr>
          </a:p>
        </p:txBody>
      </p:sp>
      <p:sp>
        <p:nvSpPr>
          <p:cNvPr id="98" name="Google Shape;98;p16"/>
          <p:cNvSpPr txBox="1"/>
          <p:nvPr/>
        </p:nvSpPr>
        <p:spPr>
          <a:xfrm>
            <a:off x="1340975" y="2006050"/>
            <a:ext cx="6703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99" name="Google Shape;99;p16"/>
          <p:cNvPicPr preferRelativeResize="0"/>
          <p:nvPr/>
        </p:nvPicPr>
        <p:blipFill rotWithShape="1">
          <a:blip r:embed="rId3">
            <a:alphaModFix/>
          </a:blip>
          <a:srcRect b="4780" l="0" r="0" t="0"/>
          <a:stretch/>
        </p:blipFill>
        <p:spPr>
          <a:xfrm>
            <a:off x="4468750" y="2814425"/>
            <a:ext cx="3360288" cy="21313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44275" y="1371574"/>
            <a:ext cx="2609250" cy="144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14979" y="36300"/>
            <a:ext cx="668800" cy="66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66800" y="1324250"/>
            <a:ext cx="3360301" cy="3360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11"/>
              <a:buNone/>
            </a:pPr>
            <a:r>
              <a:rPr lang="it">
                <a:solidFill>
                  <a:srgbClr val="0B5394"/>
                </a:solidFill>
              </a:rPr>
              <a:t>Invasività</a:t>
            </a:r>
            <a:endParaRPr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11"/>
              <a:buNone/>
            </a:pPr>
            <a:r>
              <a:t/>
            </a:r>
            <a:endParaRPr/>
          </a:p>
        </p:txBody>
      </p:sp>
      <p:sp>
        <p:nvSpPr>
          <p:cNvPr id="108" name="Google Shape;108;p17"/>
          <p:cNvSpPr txBox="1"/>
          <p:nvPr/>
        </p:nvSpPr>
        <p:spPr>
          <a:xfrm>
            <a:off x="1295700" y="1423300"/>
            <a:ext cx="529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09" name="Google Shape;109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1802" y="1597875"/>
            <a:ext cx="4625625" cy="2950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7"/>
          <p:cNvPicPr preferRelativeResize="0"/>
          <p:nvPr/>
        </p:nvPicPr>
        <p:blipFill rotWithShape="1">
          <a:blip r:embed="rId4">
            <a:alphaModFix/>
          </a:blip>
          <a:srcRect b="0" l="0" r="52825" t="0"/>
          <a:stretch/>
        </p:blipFill>
        <p:spPr>
          <a:xfrm>
            <a:off x="5324412" y="1567137"/>
            <a:ext cx="3272974" cy="3026001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7"/>
          <p:cNvSpPr txBox="1"/>
          <p:nvPr/>
        </p:nvSpPr>
        <p:spPr>
          <a:xfrm>
            <a:off x="5108900" y="1166925"/>
            <a:ext cx="382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1" lang="it">
                <a:latin typeface="Open Sans"/>
                <a:ea typeface="Open Sans"/>
                <a:cs typeface="Open Sans"/>
                <a:sym typeface="Open Sans"/>
              </a:rPr>
              <a:t>Così appare un segnale…</a:t>
            </a:r>
            <a:endParaRPr i="1" sz="14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12" name="Google Shape;112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14979" y="36300"/>
            <a:ext cx="668800" cy="66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8"/>
          <p:cNvSpPr txBox="1"/>
          <p:nvPr>
            <p:ph type="title"/>
          </p:nvPr>
        </p:nvSpPr>
        <p:spPr>
          <a:xfrm>
            <a:off x="311700" y="4751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0B5394"/>
                </a:solidFill>
              </a:rPr>
              <a:t>Cos’è il segnale EEG?</a:t>
            </a:r>
            <a:endParaRPr>
              <a:solidFill>
                <a:srgbClr val="0B5394"/>
              </a:solidFill>
            </a:endParaRPr>
          </a:p>
        </p:txBody>
      </p:sp>
      <p:pic>
        <p:nvPicPr>
          <p:cNvPr id="118" name="Google Shape;11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4125" y="1707825"/>
            <a:ext cx="4037874" cy="269672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8"/>
          <p:cNvSpPr txBox="1"/>
          <p:nvPr/>
        </p:nvSpPr>
        <p:spPr>
          <a:xfrm>
            <a:off x="5294200" y="1707825"/>
            <a:ext cx="28329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it">
                <a:solidFill>
                  <a:schemeClr val="dk1"/>
                </a:solidFill>
                <a:highlight>
                  <a:srgbClr val="FFFFFF"/>
                </a:highlight>
              </a:rPr>
              <a:t>Osserviamo l'attività elettrica del cervello attraverso elettrodi posti sullo scalpo.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it">
                <a:solidFill>
                  <a:schemeClr val="dk1"/>
                </a:solidFill>
                <a:highlight>
                  <a:srgbClr val="FFFFFF"/>
                </a:highlight>
              </a:rPr>
              <a:t>L’ampiezza del segnale è variabile fra 10 e 500</a:t>
            </a:r>
            <a:r>
              <a:rPr lang="it">
                <a:solidFill>
                  <a:schemeClr val="dk1"/>
                </a:solidFill>
                <a:highlight>
                  <a:schemeClr val="lt1"/>
                </a:highlight>
              </a:rPr>
              <a:t> µV, solitamente i segnali sono intorno ai 50 </a:t>
            </a:r>
            <a:r>
              <a:rPr lang="it">
                <a:solidFill>
                  <a:schemeClr val="dk1"/>
                </a:solidFill>
                <a:highlight>
                  <a:schemeClr val="lt1"/>
                </a:highlight>
              </a:rPr>
              <a:t>µV.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it">
                <a:solidFill>
                  <a:schemeClr val="dk1"/>
                </a:solidFill>
              </a:rPr>
              <a:t>Il rapporto segnale rumore (SNR) molto basso.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9"/>
          <p:cNvSpPr txBox="1"/>
          <p:nvPr>
            <p:ph type="title"/>
          </p:nvPr>
        </p:nvSpPr>
        <p:spPr>
          <a:xfrm>
            <a:off x="311700" y="270500"/>
            <a:ext cx="8520600" cy="83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0B5394"/>
                </a:solidFill>
              </a:rPr>
              <a:t>Come appare un segnale EEG</a:t>
            </a:r>
            <a:r>
              <a:rPr lang="it">
                <a:solidFill>
                  <a:srgbClr val="0B5394"/>
                </a:solidFill>
              </a:rPr>
              <a:t>?</a:t>
            </a:r>
            <a:endParaRPr>
              <a:solidFill>
                <a:srgbClr val="0B5394"/>
              </a:solidFill>
            </a:endParaRPr>
          </a:p>
        </p:txBody>
      </p:sp>
      <p:cxnSp>
        <p:nvCxnSpPr>
          <p:cNvPr id="125" name="Google Shape;125;p19"/>
          <p:cNvCxnSpPr/>
          <p:nvPr/>
        </p:nvCxnSpPr>
        <p:spPr>
          <a:xfrm>
            <a:off x="4985950" y="1672275"/>
            <a:ext cx="10200" cy="197700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26" name="Google Shape;126;p19"/>
          <p:cNvCxnSpPr/>
          <p:nvPr/>
        </p:nvCxnSpPr>
        <p:spPr>
          <a:xfrm>
            <a:off x="5158005" y="3571357"/>
            <a:ext cx="3551400" cy="22500"/>
          </a:xfrm>
          <a:prstGeom prst="straightConnector1">
            <a:avLst/>
          </a:prstGeom>
          <a:noFill/>
          <a:ln cap="flat" cmpd="sng" w="28575">
            <a:solidFill>
              <a:srgbClr val="0B5394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descr="L&amp;#39;électroencéphalographie (EEG)" id="127" name="Google Shape;127;p19"/>
          <p:cNvPicPr preferRelativeResize="0"/>
          <p:nvPr/>
        </p:nvPicPr>
        <p:blipFill rotWithShape="1">
          <a:blip r:embed="rId3">
            <a:alphaModFix/>
          </a:blip>
          <a:srcRect b="4979" l="0" r="0" t="0"/>
          <a:stretch/>
        </p:blipFill>
        <p:spPr>
          <a:xfrm>
            <a:off x="879688" y="1561507"/>
            <a:ext cx="3539913" cy="20112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57500" y="1408860"/>
            <a:ext cx="2426552" cy="24265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9"/>
          <p:cNvPicPr preferRelativeResize="0"/>
          <p:nvPr/>
        </p:nvPicPr>
        <p:blipFill rotWithShape="1">
          <a:blip r:embed="rId5">
            <a:alphaModFix/>
          </a:blip>
          <a:srcRect b="38053" l="0" r="44236" t="0"/>
          <a:stretch/>
        </p:blipFill>
        <p:spPr>
          <a:xfrm>
            <a:off x="5066643" y="1485308"/>
            <a:ext cx="3699720" cy="2011266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19"/>
          <p:cNvSpPr txBox="1"/>
          <p:nvPr/>
        </p:nvSpPr>
        <p:spPr>
          <a:xfrm>
            <a:off x="4872700" y="3803825"/>
            <a:ext cx="4254900" cy="11595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800"/>
              </a:spcBef>
              <a:spcAft>
                <a:spcPts val="0"/>
              </a:spcAft>
              <a:buNone/>
            </a:pPr>
            <a:r>
              <a:rPr lang="it"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…temporal series are </a:t>
            </a:r>
            <a:r>
              <a:rPr b="1" lang="it"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N</a:t>
            </a:r>
            <a:r>
              <a:rPr lang="it" sz="16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it"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x </a:t>
            </a:r>
            <a:r>
              <a:rPr b="1" lang="it" sz="1600">
                <a:solidFill>
                  <a:srgbClr val="0B5394"/>
                </a:solidFill>
                <a:latin typeface="Open Sans"/>
                <a:ea typeface="Open Sans"/>
                <a:cs typeface="Open Sans"/>
                <a:sym typeface="Open Sans"/>
              </a:rPr>
              <a:t>T</a:t>
            </a:r>
            <a:r>
              <a:rPr lang="it"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matrices</a:t>
            </a:r>
            <a:endParaRPr sz="16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800"/>
              </a:spcBef>
              <a:spcAft>
                <a:spcPts val="0"/>
              </a:spcAft>
              <a:buNone/>
            </a:pPr>
            <a:r>
              <a:rPr lang="it"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(</a:t>
            </a:r>
            <a:r>
              <a:rPr b="1" lang="it"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numero di canali</a:t>
            </a:r>
            <a:r>
              <a:rPr lang="it" sz="16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it"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x </a:t>
            </a:r>
            <a:r>
              <a:rPr b="1" lang="it" sz="1600">
                <a:solidFill>
                  <a:srgbClr val="0B5394"/>
                </a:solidFill>
                <a:latin typeface="Open Sans"/>
                <a:ea typeface="Open Sans"/>
                <a:cs typeface="Open Sans"/>
                <a:sym typeface="Open Sans"/>
              </a:rPr>
              <a:t>step temporali</a:t>
            </a:r>
            <a:r>
              <a:rPr lang="it"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)</a:t>
            </a:r>
            <a:endParaRPr sz="16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1" name="Google Shape;131;p19"/>
          <p:cNvSpPr txBox="1"/>
          <p:nvPr/>
        </p:nvSpPr>
        <p:spPr>
          <a:xfrm>
            <a:off x="609600" y="3865600"/>
            <a:ext cx="36144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800"/>
              </a:spcBef>
              <a:spcAft>
                <a:spcPts val="0"/>
              </a:spcAft>
              <a:buNone/>
            </a:pPr>
            <a:r>
              <a:rPr lang="it"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Le registrazioni EEG sono serie temporali ad alta dimensione</a:t>
            </a:r>
            <a:r>
              <a:rPr lang="it"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…</a:t>
            </a:r>
            <a:endParaRPr sz="1200"/>
          </a:p>
        </p:txBody>
      </p:sp>
      <p:pic>
        <p:nvPicPr>
          <p:cNvPr id="132" name="Google Shape;132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414979" y="36300"/>
            <a:ext cx="668800" cy="66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400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400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400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400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/>
          <p:nvPr>
            <p:ph type="title"/>
          </p:nvPr>
        </p:nvSpPr>
        <p:spPr>
          <a:xfrm>
            <a:off x="221075" y="404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0B5394"/>
                </a:solidFill>
              </a:rPr>
              <a:t>Bande di frequenza del segnale EEG</a:t>
            </a:r>
            <a:endParaRPr>
              <a:solidFill>
                <a:srgbClr val="0B5394"/>
              </a:solidFill>
            </a:endParaRPr>
          </a:p>
        </p:txBody>
      </p:sp>
      <p:pic>
        <p:nvPicPr>
          <p:cNvPr id="138" name="Google Shape;13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504613"/>
            <a:ext cx="4648599" cy="2659765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0"/>
          <p:cNvSpPr txBox="1"/>
          <p:nvPr/>
        </p:nvSpPr>
        <p:spPr>
          <a:xfrm>
            <a:off x="5927075" y="2290450"/>
            <a:ext cx="2551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20"/>
          <p:cNvSpPr/>
          <p:nvPr/>
        </p:nvSpPr>
        <p:spPr>
          <a:xfrm>
            <a:off x="5413750" y="3478925"/>
            <a:ext cx="1938000" cy="400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Sonno Molto Profondo</a:t>
            </a:r>
            <a:endParaRPr/>
          </a:p>
        </p:txBody>
      </p:sp>
      <p:sp>
        <p:nvSpPr>
          <p:cNvPr id="141" name="Google Shape;141;p20"/>
          <p:cNvSpPr/>
          <p:nvPr/>
        </p:nvSpPr>
        <p:spPr>
          <a:xfrm>
            <a:off x="5413750" y="2734875"/>
            <a:ext cx="1938000" cy="353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Sonno Stato REM</a:t>
            </a:r>
            <a:endParaRPr/>
          </a:p>
        </p:txBody>
      </p:sp>
      <p:sp>
        <p:nvSpPr>
          <p:cNvPr id="142" name="Google Shape;142;p20"/>
          <p:cNvSpPr/>
          <p:nvPr/>
        </p:nvSpPr>
        <p:spPr>
          <a:xfrm>
            <a:off x="5413750" y="2051388"/>
            <a:ext cx="1938000" cy="353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Rilassamento</a:t>
            </a:r>
            <a:endParaRPr/>
          </a:p>
        </p:txBody>
      </p:sp>
      <p:sp>
        <p:nvSpPr>
          <p:cNvPr id="143" name="Google Shape;143;p20"/>
          <p:cNvSpPr/>
          <p:nvPr/>
        </p:nvSpPr>
        <p:spPr>
          <a:xfrm>
            <a:off x="5413750" y="1504625"/>
            <a:ext cx="1938000" cy="353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Attenzione</a:t>
            </a:r>
            <a:endParaRPr/>
          </a:p>
        </p:txBody>
      </p:sp>
      <p:pic>
        <p:nvPicPr>
          <p:cNvPr id="144" name="Google Shape;144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14979" y="36300"/>
            <a:ext cx="668800" cy="66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0B5394"/>
                </a:solidFill>
              </a:rPr>
              <a:t>Frequenza di campionamento e Frequenza di Nyquist</a:t>
            </a:r>
            <a:endParaRPr>
              <a:solidFill>
                <a:srgbClr val="0B5394"/>
              </a:solidFill>
            </a:endParaRPr>
          </a:p>
        </p:txBody>
      </p:sp>
      <p:sp>
        <p:nvSpPr>
          <p:cNvPr id="150" name="Google Shape;150;p21"/>
          <p:cNvSpPr txBox="1"/>
          <p:nvPr>
            <p:ph idx="1" type="body"/>
          </p:nvPr>
        </p:nvSpPr>
        <p:spPr>
          <a:xfrm>
            <a:off x="311700" y="1152475"/>
            <a:ext cx="8520600" cy="8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it">
                <a:solidFill>
                  <a:schemeClr val="dk1"/>
                </a:solidFill>
              </a:rPr>
              <a:t>Dalla teoria dei segnali, la frequenza di campionamento fc (fs) altro non è che il reciproco del tempo di campionamento T.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51" name="Google Shape;151;p21"/>
          <p:cNvSpPr txBox="1"/>
          <p:nvPr/>
        </p:nvSpPr>
        <p:spPr>
          <a:xfrm>
            <a:off x="407175" y="2678900"/>
            <a:ext cx="7983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/>
              <a:t>Nyquist: dato un segnale in banda limitato in frequenza fm, è possibile ricostruire il segnale a partire dai suoi campioni presi a frequenza fs se:</a:t>
            </a:r>
            <a:endParaRPr sz="1800"/>
          </a:p>
        </p:txBody>
      </p:sp>
      <p:pic>
        <p:nvPicPr>
          <p:cNvPr id="152" name="Google Shape;15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34425" y="3516600"/>
            <a:ext cx="1675148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88550" y="2025175"/>
            <a:ext cx="1148005" cy="65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14979" y="36300"/>
            <a:ext cx="668800" cy="66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